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2" r:id="rId5"/>
    <p:sldId id="263" r:id="rId6"/>
    <p:sldId id="343" r:id="rId7"/>
    <p:sldId id="268" r:id="rId8"/>
    <p:sldId id="273" r:id="rId9"/>
    <p:sldId id="279" r:id="rId10"/>
    <p:sldId id="283" r:id="rId11"/>
    <p:sldId id="338" r:id="rId12"/>
    <p:sldId id="340" r:id="rId13"/>
    <p:sldId id="341" r:id="rId14"/>
    <p:sldId id="312" r:id="rId15"/>
    <p:sldId id="286" r:id="rId16"/>
    <p:sldId id="290" r:id="rId17"/>
    <p:sldId id="296" r:id="rId18"/>
    <p:sldId id="301" r:id="rId19"/>
    <p:sldId id="324" r:id="rId20"/>
    <p:sldId id="326" r:id="rId21"/>
    <p:sldId id="327" r:id="rId22"/>
    <p:sldId id="325" r:id="rId23"/>
    <p:sldId id="307" r:id="rId24"/>
    <p:sldId id="310" r:id="rId25"/>
    <p:sldId id="308" r:id="rId26"/>
    <p:sldId id="311" r:id="rId27"/>
    <p:sldId id="328" r:id="rId28"/>
    <p:sldId id="329" r:id="rId29"/>
    <p:sldId id="313" r:id="rId30"/>
    <p:sldId id="330" r:id="rId31"/>
    <p:sldId id="314" r:id="rId32"/>
    <p:sldId id="331" r:id="rId33"/>
    <p:sldId id="315" r:id="rId34"/>
    <p:sldId id="316" r:id="rId35"/>
    <p:sldId id="317" r:id="rId36"/>
    <p:sldId id="333" r:id="rId37"/>
    <p:sldId id="342" r:id="rId38"/>
    <p:sldId id="318" r:id="rId39"/>
    <p:sldId id="344" r:id="rId40"/>
    <p:sldId id="332" r:id="rId41"/>
    <p:sldId id="334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55" r:id="rId52"/>
    <p:sldId id="319" r:id="rId53"/>
    <p:sldId id="320" r:id="rId54"/>
    <p:sldId id="321" r:id="rId55"/>
    <p:sldId id="322" r:id="rId56"/>
    <p:sldId id="335" r:id="rId57"/>
    <p:sldId id="336" r:id="rId58"/>
    <p:sldId id="323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7CF2-A346-FE0A-946E-F4D0A2D81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79BE1-1B8E-3D57-3F5F-22C53558D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30C69-D97C-08CD-BA81-CC27ABD3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F93B8-E476-98CB-79C5-CFE1058F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2947-BCF9-CE72-A85E-7A66610B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4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5240-DE45-3198-2977-E37EBE0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3FC4F-ED1E-90FB-700D-A832384FA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3D3D-0AF0-A739-1021-7779841BF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FD71F-24AA-F09A-B54D-C3BB64BCC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7CE4C-FB48-6FA0-98B7-900A7FAD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955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88E68-C1F9-DBC1-137C-E30214DAB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BE0CF-4BF6-7CDB-B26C-8F710C62A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4FBD4-F846-9E90-301D-DA9B1F1A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60F2C-6F5F-C7AA-5374-279C49D8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D7550-DA80-969B-5061-113420AD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975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15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AF8E-D4AA-EF82-BFF2-10F6124E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521CD-D52B-7AEE-F7D0-7F0D24104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95867-100E-6B45-F0F3-55EFCA01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CAF27-E0AA-652E-552F-4CF885AD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D9415-ACBB-E875-DD4F-DCA983D9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98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3634-03DB-0092-FF00-E406DA7AD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393A9-0AF4-B058-0227-5B650295F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42A-0242-B9B5-CFD4-DB020981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DFA94-0826-0FB3-81BE-610AADBA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8A3FD-CB32-3D72-82A0-69F7975C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901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F11F-4129-B0E9-7EC1-DC0CD479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99B10-3BF7-36FF-45D6-3096F09E0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5C63A-9495-F027-CA3E-20438002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2BA3D-C87A-21DB-8326-39738018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3C191-A915-0F10-B481-80AF0D7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3CB20-379F-6C4C-FE66-CA2F0A0E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06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6FC1-773D-D2C3-849A-198D1A2D6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12EF3-AA7A-B837-550C-4876855A7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DE8FA-CFA8-4E14-648D-602A41F26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C130E-7D4D-DA1B-AC8E-30A8914B2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3F916-7475-288D-D3E5-82E9A741D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9B40B9-3C79-46FD-7D1F-D7B17A62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09AD9-9895-5C3A-FD4B-5DBFC174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18089A-24DA-9C97-9801-0C20A41E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67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1FE1-2F45-0188-1AF5-DBE25485E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F9F6A-5DF4-5D5E-879F-938FF4AB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14AF7-2BBB-5A2D-EA1C-40F091147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B3C5-785A-3D2C-B5C7-ED68FE048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78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18716-62BB-4DCA-493E-5F9ADDDC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9AD08-9126-5C70-4C1D-DAF739216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EF729-CC0D-8332-809C-2FCB4185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49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EB92-DFB3-6440-B41B-03B4515E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46FEA-E485-2A48-9DD9-76FA23F3D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4B21-5168-F836-391C-4D4ECF9CE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489AF-912E-E720-A347-E1E44BA6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8A566-3A0A-7E1D-516B-41DB66E0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39B85-D993-60E3-27D1-D15A1AF4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11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708A-FBF8-867B-8DF0-73FF4174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7160F1-AC24-454F-F2D0-405DB28F5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C4753-1805-B16E-D701-6282C6743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9E299-BCA5-FE5B-23DD-7747014C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70A81-D387-AFB5-435E-5F1FAB97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D1D73-E561-5FF3-9297-A6DA04CF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4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C4FAF1-942A-BFC5-E6C5-ED7F6BF3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5A041-F5DA-BB39-7578-5461F534A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AF3C-9B96-042F-BF01-FE14849C1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8034F-D798-42DD-8103-02FE3C9BBDB3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A0875-738D-E90A-0227-A1ED9B50C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4CC24-B331-AF47-F038-14183032C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9ECAD-3638-49A1-8CEB-C3E9AB324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96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BFE6D83-729F-EFBA-00B0-976A70E4C0A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1123951"/>
            <a:ext cx="7772400" cy="1815192"/>
          </a:xfrm>
        </p:spPr>
        <p:txBody>
          <a:bodyPr anchor="ctr">
            <a:normAutofit/>
          </a:bodyPr>
          <a:lstStyle/>
          <a:p>
            <a:pPr eaLnBrk="1" hangingPunct="1"/>
            <a:br>
              <a:rPr lang="en-US" altLang="en-US" sz="4000" b="1" dirty="0"/>
            </a:br>
            <a:r>
              <a:rPr lang="en-US" altLang="en-US" sz="4000" b="1" dirty="0"/>
              <a:t>Discrete Mathematics</a:t>
            </a:r>
            <a:br>
              <a:rPr lang="en-US" altLang="en-US" sz="4000" b="1" dirty="0"/>
            </a:br>
            <a:endParaRPr lang="en-GB" altLang="en-US" sz="4000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842B2B7-1A8A-BEF8-11CD-8E347208B93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08300" y="3213100"/>
            <a:ext cx="6400800" cy="4953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3200" b="1" dirty="0"/>
              <a:t>Relations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32E1DB1-9DEE-2B16-D486-1846CA9C7D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Relations Across Same Set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A5EB5AE-45F1-3F21-128B-830C87A09F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Relations may be from one set to the same set, i.e., A = B</a:t>
            </a:r>
            <a:endParaRPr lang="en-US" altLang="en-US"/>
          </a:p>
          <a:p>
            <a:pPr eaLnBrk="1" hangingPunct="1"/>
            <a:r>
              <a:rPr lang="en-GB" altLang="en-US"/>
              <a:t>Terminology:  </a:t>
            </a:r>
            <a:r>
              <a:rPr lang="en-GB" altLang="en-US" b="1" i="1"/>
              <a:t>Relation R on A</a:t>
            </a:r>
            <a:br>
              <a:rPr lang="en-US" altLang="en-US"/>
            </a:br>
            <a:r>
              <a:rPr lang="en-GB" altLang="en-US"/>
              <a:t>R </a:t>
            </a:r>
            <a:r>
              <a:rPr lang="en-GB" altLang="en-US">
                <a:sym typeface="Symbol" panose="05050102010706020507" pitchFamily="18" charset="2"/>
              </a:rPr>
              <a:t></a:t>
            </a:r>
            <a:r>
              <a:rPr lang="en-GB" altLang="en-US"/>
              <a:t> A </a:t>
            </a:r>
            <a:r>
              <a:rPr lang="en-GB" altLang="en-US">
                <a:sym typeface="Symbol" panose="05050102010706020507" pitchFamily="18" charset="2"/>
              </a:rPr>
              <a:t></a:t>
            </a:r>
            <a:r>
              <a:rPr lang="en-GB" altLang="en-US"/>
              <a:t> A</a:t>
            </a: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1BDB2-9C04-75D0-26B5-DB84622C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4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63930-0496-438A-1DED-F5797FAB3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7" t="11704" r="4334" b="17037"/>
          <a:stretch/>
        </p:blipFill>
        <p:spPr>
          <a:xfrm>
            <a:off x="751840" y="802640"/>
            <a:ext cx="10911840" cy="4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3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E8337-52F5-8CEC-0C56-246E61441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3" t="10962" r="5250" b="10223"/>
          <a:stretch/>
        </p:blipFill>
        <p:spPr>
          <a:xfrm>
            <a:off x="741680" y="751840"/>
            <a:ext cx="10810240" cy="54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09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E2C82-CE39-B96D-879A-5E7EB031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504824"/>
            <a:ext cx="11478260" cy="61296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</a:t>
            </a:r>
            <a:r>
              <a:rPr lang="en-US" sz="3600" b="1" dirty="0"/>
              <a:t>domain of R:</a:t>
            </a:r>
          </a:p>
          <a:p>
            <a:r>
              <a:rPr lang="en-US" dirty="0"/>
              <a:t> denoted by </a:t>
            </a:r>
            <a:r>
              <a:rPr lang="en-US" b="1" dirty="0"/>
              <a:t>Dom(R)</a:t>
            </a:r>
          </a:p>
          <a:p>
            <a:r>
              <a:rPr lang="en-US" dirty="0"/>
              <a:t> is the set of elements in A that are related to some element in B</a:t>
            </a:r>
          </a:p>
          <a:p>
            <a:r>
              <a:rPr lang="en-US" dirty="0"/>
              <a:t>Also called a subset of A, is the set of all first elements in the pairs that make up R</a:t>
            </a:r>
          </a:p>
          <a:p>
            <a:r>
              <a:rPr lang="en-US" dirty="0"/>
              <a:t>The </a:t>
            </a:r>
            <a:r>
              <a:rPr lang="en-US" sz="3600" b="1" dirty="0"/>
              <a:t>range of R:</a:t>
            </a:r>
          </a:p>
          <a:p>
            <a:r>
              <a:rPr lang="en-US" dirty="0"/>
              <a:t> denoted by </a:t>
            </a:r>
            <a:r>
              <a:rPr lang="en-US" b="1" dirty="0"/>
              <a:t>Ran(R)</a:t>
            </a:r>
          </a:p>
          <a:p>
            <a:r>
              <a:rPr lang="en-US" dirty="0"/>
              <a:t> to be the set of elements in B that are second elements of pairs in R</a:t>
            </a:r>
          </a:p>
          <a:p>
            <a:r>
              <a:rPr lang="en-US" dirty="0"/>
              <a:t>all elements in B that are paired with some element in A.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Let A = {1, 2, 3, 4, 5}. Define the following relation R (less than) on A:</a:t>
            </a:r>
          </a:p>
          <a:p>
            <a:r>
              <a:rPr lang="en-US" dirty="0" err="1"/>
              <a:t>aRb</a:t>
            </a:r>
            <a:r>
              <a:rPr lang="en-US" dirty="0"/>
              <a:t> if and only if a &lt; b.</a:t>
            </a:r>
          </a:p>
          <a:p>
            <a:r>
              <a:rPr lang="en-US" dirty="0"/>
              <a:t>Then</a:t>
            </a:r>
          </a:p>
          <a:p>
            <a:r>
              <a:rPr lang="en-US" dirty="0"/>
              <a:t>R = {(1, 2), (1, 3), (1, 4), (1, 5), (2, 3), (2, 4), (2, 5), (3, 4), (3, 5), (4, 5)}. </a:t>
            </a:r>
          </a:p>
          <a:p>
            <a:r>
              <a:rPr lang="en-IN" dirty="0"/>
              <a:t>Dom(R) = A and Ran(R) = B</a:t>
            </a:r>
          </a:p>
        </p:txBody>
      </p:sp>
    </p:spTree>
    <p:extLst>
      <p:ext uri="{BB962C8B-B14F-4D97-AF65-F5344CB8AC3E}">
        <p14:creationId xmlns:p14="http://schemas.microsoft.com/office/powerpoint/2010/main" val="391330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C33233B-5520-F2BB-A4B5-28FAB607E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br>
              <a:rPr lang="en-GB" altLang="en-US" sz="4000" dirty="0"/>
            </a:br>
            <a:r>
              <a:rPr lang="en-GB" altLang="en-US" sz="4000" dirty="0"/>
              <a:t>A={1,2,3,4,5}</a:t>
            </a:r>
            <a:br>
              <a:rPr lang="en-GB" altLang="en-US" sz="4000" dirty="0"/>
            </a:br>
            <a:r>
              <a:rPr lang="en-GB" altLang="en-US" sz="4000" dirty="0"/>
              <a:t>R = A </a:t>
            </a:r>
            <a:r>
              <a:rPr lang="en-GB" altLang="en-US" sz="4000" dirty="0" err="1"/>
              <a:t>xA</a:t>
            </a:r>
            <a:r>
              <a:rPr lang="en-GB" altLang="en-US" sz="4000"/>
              <a:t> ={ (1,2),(1,3),(1,4).(1,5), </a:t>
            </a:r>
            <a:br>
              <a:rPr lang="en-GB" altLang="en-US" sz="4000" dirty="0"/>
            </a:br>
            <a:br>
              <a:rPr lang="en-GB" altLang="en-US" sz="4000" dirty="0"/>
            </a:br>
            <a:r>
              <a:rPr lang="en-GB" altLang="en-US" sz="4000" dirty="0"/>
              <a:t>Relation on a Single Set Example </a:t>
            </a:r>
            <a:r>
              <a:rPr lang="en-GB" altLang="en-US" sz="4000" dirty="0">
                <a:solidFill>
                  <a:srgbClr val="C00000"/>
                </a:solidFill>
              </a:rPr>
              <a:t>skip</a:t>
            </a:r>
            <a:endParaRPr lang="en-US" altLang="en-US" sz="3600" dirty="0">
              <a:solidFill>
                <a:srgbClr val="C00000"/>
              </a:solidFill>
            </a:endParaRP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0B794D1-DF11-7C17-7DC7-A967B61E7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3800" y="2658745"/>
            <a:ext cx="10998200" cy="4351338"/>
          </a:xfrm>
        </p:spPr>
        <p:txBody>
          <a:bodyPr/>
          <a:lstStyle/>
          <a:p>
            <a:pPr eaLnBrk="1" hangingPunct="1"/>
            <a:r>
              <a:rPr lang="en-GB" altLang="en-US" dirty="0"/>
              <a:t>A is the set of all courses</a:t>
            </a:r>
            <a:endParaRPr lang="en-US" altLang="en-US" dirty="0"/>
          </a:p>
          <a:p>
            <a:pPr eaLnBrk="1" hangingPunct="1"/>
            <a:r>
              <a:rPr lang="en-GB" altLang="en-US" dirty="0"/>
              <a:t>A relation R may be defined as the course is a prerequisite</a:t>
            </a:r>
            <a:endParaRPr lang="en-US" altLang="en-US" dirty="0"/>
          </a:p>
          <a:p>
            <a:pPr eaLnBrk="1" hangingPunct="1"/>
            <a:r>
              <a:rPr lang="en-GB" altLang="en-US" dirty="0"/>
              <a:t>CSCI 2150 R CSCI 3400</a:t>
            </a:r>
            <a:endParaRPr lang="en-US" altLang="en-US" dirty="0"/>
          </a:p>
          <a:p>
            <a:pPr eaLnBrk="1" hangingPunct="1"/>
            <a:r>
              <a:rPr lang="en-GB" altLang="en-US" dirty="0"/>
              <a:t>R = {(CSCI 2150, CSCI 3400), (CSCI 1710, CSCI 2910), (CSCI 2800, CSCI 2910), …}</a:t>
            </a:r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126C475-8FBF-7A8A-4A39-0142926FB3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Example: Features of Digital Cameras  </a:t>
            </a:r>
            <a:r>
              <a:rPr lang="en-GB" altLang="en-US" sz="4000" dirty="0">
                <a:solidFill>
                  <a:srgbClr val="C00000"/>
                </a:solidFill>
              </a:rPr>
              <a:t>skip</a:t>
            </a:r>
            <a:r>
              <a:rPr lang="en-GB" altLang="en-US" sz="4000" dirty="0"/>
              <a:t> </a:t>
            </a:r>
            <a:endParaRPr lang="en-US" altLang="en-US" sz="3600" dirty="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621DABC-B17F-7630-260E-F399F36D9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Megapixels = {&lt;2, 3 to 4, &gt;5}</a:t>
            </a:r>
            <a:endParaRPr lang="en-US" altLang="en-US"/>
          </a:p>
          <a:p>
            <a:pPr eaLnBrk="1" hangingPunct="1"/>
            <a:r>
              <a:rPr lang="en-GB" altLang="en-US"/>
              <a:t>battery life = {&lt;200 shots, 200 to 400 shots, &gt;400 shots}</a:t>
            </a:r>
            <a:endParaRPr lang="en-US" altLang="en-US"/>
          </a:p>
          <a:p>
            <a:pPr eaLnBrk="1" hangingPunct="1"/>
            <a:r>
              <a:rPr lang="en-GB" altLang="en-US"/>
              <a:t>optical zoom = {none, 2X to 3X, 4X or better}</a:t>
            </a:r>
            <a:endParaRPr lang="en-US" altLang="en-US"/>
          </a:p>
          <a:p>
            <a:pPr eaLnBrk="1" hangingPunct="1"/>
            <a:r>
              <a:rPr lang="en-GB" altLang="en-US"/>
              <a:t>storage capacity = {&lt;32 MB, 32MB to 128MB, &gt;128MB}</a:t>
            </a:r>
            <a:endParaRPr lang="en-US" altLang="en-US"/>
          </a:p>
          <a:p>
            <a:pPr eaLnBrk="1" hangingPunct="1"/>
            <a:r>
              <a:rPr lang="en-GB" altLang="en-US"/>
              <a:t>price = Z+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542724D-F4A2-C41F-4646-883059CE3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/>
              <a:t>Digital Camera Example (continued)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25DD8E3-9AD2-E09F-2A83-763E20725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en-US"/>
              <a:t>Possible relations might be:</a:t>
            </a:r>
          </a:p>
          <a:p>
            <a:pPr eaLnBrk="1" hangingPunct="1"/>
            <a:r>
              <a:rPr lang="en-GB" altLang="en-US"/>
              <a:t>Priced below $X</a:t>
            </a:r>
          </a:p>
          <a:p>
            <a:pPr eaLnBrk="1" hangingPunct="1"/>
            <a:r>
              <a:rPr lang="en-GB" altLang="en-US"/>
              <a:t>above a certain megapixels</a:t>
            </a:r>
          </a:p>
          <a:p>
            <a:pPr eaLnBrk="1" hangingPunct="1"/>
            <a:r>
              <a:rPr lang="en-GB" altLang="en-US"/>
              <a:t>a combination of price below $X and optical zoom of 4X or better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05F0E2A-D592-889A-2A8F-C5B41FB74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Theorems of Relations</a:t>
            </a:r>
            <a:endParaRPr lang="en-US" altLang="en-US" sz="400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08214B9-593F-F5EB-DC51-FFA935F71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5963" y="1600201"/>
            <a:ext cx="8229600" cy="4525963"/>
          </a:xfrm>
        </p:spPr>
        <p:txBody>
          <a:bodyPr/>
          <a:lstStyle/>
          <a:p>
            <a:pPr eaLnBrk="1" hangingPunct="1"/>
            <a:r>
              <a:rPr lang="en-GB" altLang="en-US"/>
              <a:t>Let R be a relation from A to B, and let A</a:t>
            </a:r>
            <a:r>
              <a:rPr lang="en-GB" altLang="en-US" baseline="-25000"/>
              <a:t>1</a:t>
            </a:r>
            <a:r>
              <a:rPr lang="en-GB" altLang="en-US"/>
              <a:t> and A</a:t>
            </a:r>
            <a:r>
              <a:rPr lang="en-GB" altLang="en-US" baseline="-25000"/>
              <a:t>2</a:t>
            </a:r>
            <a:r>
              <a:rPr lang="en-GB" altLang="en-US"/>
              <a:t> be subsets of A</a:t>
            </a:r>
            <a:endParaRPr lang="en-US" altLang="en-US"/>
          </a:p>
          <a:p>
            <a:pPr lvl="1" eaLnBrk="1" hangingPunct="1"/>
            <a:r>
              <a:rPr lang="en-GB" altLang="en-US"/>
              <a:t>If A</a:t>
            </a:r>
            <a:r>
              <a:rPr lang="en-GB" altLang="en-US" baseline="-25000"/>
              <a:t>1</a:t>
            </a:r>
            <a:r>
              <a:rPr lang="en-GB" altLang="en-US"/>
              <a:t> </a:t>
            </a:r>
            <a:r>
              <a:rPr lang="en-GB" altLang="en-US">
                <a:sym typeface="Symbol" panose="05050102010706020507" pitchFamily="18" charset="2"/>
              </a:rPr>
              <a:t></a:t>
            </a:r>
            <a:r>
              <a:rPr lang="en-GB" altLang="en-US"/>
              <a:t> A</a:t>
            </a:r>
            <a:r>
              <a:rPr lang="en-GB" altLang="en-US" baseline="-25000"/>
              <a:t>2</a:t>
            </a:r>
            <a:r>
              <a:rPr lang="en-GB" altLang="en-US"/>
              <a:t>, then R(A</a:t>
            </a:r>
            <a:r>
              <a:rPr lang="en-GB" altLang="en-US" baseline="-25000"/>
              <a:t>1</a:t>
            </a:r>
            <a:r>
              <a:rPr lang="en-GB" altLang="en-US"/>
              <a:t>) </a:t>
            </a:r>
            <a:r>
              <a:rPr lang="en-GB" altLang="en-US">
                <a:sym typeface="Symbol" panose="05050102010706020507" pitchFamily="18" charset="2"/>
              </a:rPr>
              <a:t></a:t>
            </a:r>
            <a:r>
              <a:rPr lang="en-GB" altLang="en-US"/>
              <a:t> R(A</a:t>
            </a:r>
            <a:r>
              <a:rPr lang="en-GB" altLang="en-US" baseline="-25000"/>
              <a:t>2</a:t>
            </a:r>
            <a:r>
              <a:rPr lang="en-GB" altLang="en-US"/>
              <a:t>)</a:t>
            </a:r>
            <a:endParaRPr lang="en-US" altLang="en-US"/>
          </a:p>
          <a:p>
            <a:pPr lvl="1" eaLnBrk="1" hangingPunct="1"/>
            <a:r>
              <a:rPr lang="en-GB" altLang="en-US"/>
              <a:t>R(A</a:t>
            </a:r>
            <a:r>
              <a:rPr lang="en-GB" altLang="en-US" baseline="-25000"/>
              <a:t>1</a:t>
            </a:r>
            <a:r>
              <a:rPr lang="en-GB" altLang="en-US"/>
              <a:t> </a:t>
            </a:r>
            <a:r>
              <a:rPr lang="en-GB" altLang="en-US">
                <a:sym typeface="Symbol" panose="05050102010706020507" pitchFamily="18" charset="2"/>
              </a:rPr>
              <a:t></a:t>
            </a:r>
            <a:r>
              <a:rPr lang="en-GB" altLang="en-US"/>
              <a:t> A</a:t>
            </a:r>
            <a:r>
              <a:rPr lang="en-GB" altLang="en-US" baseline="-25000"/>
              <a:t>2</a:t>
            </a:r>
            <a:r>
              <a:rPr lang="en-GB" altLang="en-US"/>
              <a:t>) = R(A</a:t>
            </a:r>
            <a:r>
              <a:rPr lang="en-GB" altLang="en-US" baseline="-25000"/>
              <a:t>1</a:t>
            </a:r>
            <a:r>
              <a:rPr lang="en-GB" altLang="en-US"/>
              <a:t>) </a:t>
            </a:r>
            <a:r>
              <a:rPr lang="en-GB" altLang="en-US">
                <a:sym typeface="Symbol" panose="05050102010706020507" pitchFamily="18" charset="2"/>
              </a:rPr>
              <a:t></a:t>
            </a:r>
            <a:r>
              <a:rPr lang="en-GB" altLang="en-US"/>
              <a:t> R(A</a:t>
            </a:r>
            <a:r>
              <a:rPr lang="en-GB" altLang="en-US" baseline="-25000"/>
              <a:t>2</a:t>
            </a:r>
            <a:r>
              <a:rPr lang="en-GB" altLang="en-US"/>
              <a:t>)</a:t>
            </a:r>
            <a:endParaRPr lang="en-US" altLang="en-US"/>
          </a:p>
          <a:p>
            <a:pPr lvl="1" eaLnBrk="1" hangingPunct="1"/>
            <a:r>
              <a:rPr lang="en-GB" altLang="en-US"/>
              <a:t>R(A</a:t>
            </a:r>
            <a:r>
              <a:rPr lang="en-GB" altLang="en-US" baseline="-25000"/>
              <a:t>1</a:t>
            </a:r>
            <a:r>
              <a:rPr lang="en-GB" altLang="en-US"/>
              <a:t> </a:t>
            </a:r>
            <a:r>
              <a:rPr lang="en-GB" altLang="en-US">
                <a:sym typeface="Symbol" panose="05050102010706020507" pitchFamily="18" charset="2"/>
              </a:rPr>
              <a:t></a:t>
            </a:r>
            <a:r>
              <a:rPr lang="en-GB" altLang="en-US"/>
              <a:t> A</a:t>
            </a:r>
            <a:r>
              <a:rPr lang="en-GB" altLang="en-US" baseline="-25000"/>
              <a:t>2</a:t>
            </a:r>
            <a:r>
              <a:rPr lang="en-GB" altLang="en-US"/>
              <a:t>) </a:t>
            </a:r>
            <a:r>
              <a:rPr lang="en-GB" altLang="en-US">
                <a:sym typeface="Symbol" panose="05050102010706020507" pitchFamily="18" charset="2"/>
              </a:rPr>
              <a:t></a:t>
            </a:r>
            <a:r>
              <a:rPr lang="en-GB" altLang="en-US"/>
              <a:t> R(A</a:t>
            </a:r>
            <a:r>
              <a:rPr lang="en-GB" altLang="en-US" baseline="-25000"/>
              <a:t>1</a:t>
            </a:r>
            <a:r>
              <a:rPr lang="en-GB" altLang="en-US"/>
              <a:t>) </a:t>
            </a:r>
            <a:r>
              <a:rPr lang="en-GB" altLang="en-US">
                <a:sym typeface="Symbol" panose="05050102010706020507" pitchFamily="18" charset="2"/>
              </a:rPr>
              <a:t></a:t>
            </a:r>
            <a:r>
              <a:rPr lang="en-GB" altLang="en-US"/>
              <a:t> R(A</a:t>
            </a:r>
            <a:r>
              <a:rPr lang="en-GB" altLang="en-US" baseline="-25000"/>
              <a:t>2</a:t>
            </a:r>
            <a:r>
              <a:rPr lang="en-GB" altLang="en-US"/>
              <a:t>)</a:t>
            </a:r>
            <a:endParaRPr lang="en-US" altLang="en-US"/>
          </a:p>
          <a:p>
            <a:pPr eaLnBrk="1" hangingPunct="1"/>
            <a:r>
              <a:rPr lang="en-GB" altLang="en-US"/>
              <a:t>Let R and S be relations from A to B.  If R(a) = S(a) for all a in A, then R = S.</a:t>
            </a:r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A4B70-277D-FC0D-0A87-618E1559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1" y="1005523"/>
            <a:ext cx="10391775" cy="1438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7783A8-1FDF-0777-20B2-FA8DB5A6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2" y="2928937"/>
            <a:ext cx="10810875" cy="1304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6BE7A-A5CB-00AA-D1B9-2F8C0BEE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47" y="4848544"/>
            <a:ext cx="10182225" cy="885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7D9BAB-C298-D6E8-474B-6D47412521DA}"/>
              </a:ext>
            </a:extLst>
          </p:cNvPr>
          <p:cNvSpPr txBox="1"/>
          <p:nvPr/>
        </p:nvSpPr>
        <p:spPr>
          <a:xfrm>
            <a:off x="913447" y="4348480"/>
            <a:ext cx="2673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</a:t>
            </a:r>
            <a:endParaRPr lang="en-IN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47746-872D-1643-BB32-541B95F63B26}"/>
              </a:ext>
            </a:extLst>
          </p:cNvPr>
          <p:cNvSpPr txBox="1"/>
          <p:nvPr/>
        </p:nvSpPr>
        <p:spPr>
          <a:xfrm>
            <a:off x="640080" y="213360"/>
            <a:ext cx="478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R- relative set of x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30540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42743F6-98F6-2BF2-EE2B-7537DBC63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Cartesian Product or </a:t>
            </a:r>
            <a:r>
              <a:rPr lang="en-IN" dirty="0"/>
              <a:t>Product Set</a:t>
            </a:r>
            <a:endParaRPr lang="en-US" alt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F0A7EE1D-5A5D-53B5-927A-AE6FADEA2B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If A and B are two nonempty sets, we define the product set or Cartesian product A × B as the set of all ordered pairs (a, b) with a ∈ A and b ∈ B. Thus A × B = {(a, b) | a ∈ A and b ∈ B}</a:t>
            </a:r>
            <a:endParaRPr lang="en-GB" altLang="en-US" dirty="0"/>
          </a:p>
          <a:p>
            <a:pPr eaLnBrk="1" hangingPunct="1"/>
            <a:endParaRPr lang="en-GB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39F1-9FA6-42B0-DBA8-456E5B8D894C}"/>
              </a:ext>
            </a:extLst>
          </p:cNvPr>
          <p:cNvSpPr txBox="1"/>
          <p:nvPr/>
        </p:nvSpPr>
        <p:spPr>
          <a:xfrm>
            <a:off x="589280" y="4810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Restriction of R to B</a:t>
            </a:r>
            <a:endParaRPr lang="en-IN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5FF73-EEC5-577D-D04D-1482D2AD8112}"/>
              </a:ext>
            </a:extLst>
          </p:cNvPr>
          <p:cNvSpPr txBox="1"/>
          <p:nvPr/>
        </p:nvSpPr>
        <p:spPr>
          <a:xfrm>
            <a:off x="589280" y="1327835"/>
            <a:ext cx="11013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R is a relation on a set A, and B is a subset of A, the restriction of R to B is R ∩ (B × B).</a:t>
            </a:r>
          </a:p>
          <a:p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68C2E-4E59-986C-6949-91FB10D2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282825"/>
            <a:ext cx="99441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8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A99A1-A28D-B7B2-D560-3F2DF696CE93}"/>
              </a:ext>
            </a:extLst>
          </p:cNvPr>
          <p:cNvSpPr txBox="1"/>
          <p:nvPr/>
        </p:nvSpPr>
        <p:spPr>
          <a:xfrm>
            <a:off x="731520" y="657275"/>
            <a:ext cx="1108456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Exercise:</a:t>
            </a:r>
            <a:r>
              <a:rPr lang="en-US" sz="3200" dirty="0"/>
              <a:t> </a:t>
            </a:r>
          </a:p>
          <a:p>
            <a:r>
              <a:rPr lang="en-US" sz="2800" dirty="0"/>
              <a:t>A) Find the domain, range, matrix, and, when A = B, the digraph of the relation R.</a:t>
            </a:r>
          </a:p>
          <a:p>
            <a:pPr marL="342900" indent="-342900">
              <a:buAutoNum type="arabicPeriod"/>
            </a:pPr>
            <a:r>
              <a:rPr lang="en-US" sz="2800" dirty="0"/>
              <a:t>A = {1, 2, 3, 4, 8} = B; </a:t>
            </a:r>
            <a:r>
              <a:rPr lang="en-US" sz="2800" dirty="0" err="1"/>
              <a:t>aRb</a:t>
            </a:r>
            <a:r>
              <a:rPr lang="en-US" sz="2800" dirty="0"/>
              <a:t> if and only if a = b.</a:t>
            </a:r>
          </a:p>
          <a:p>
            <a:pPr marL="342900" indent="-342900">
              <a:buAutoNum type="arabicPeriod"/>
            </a:pPr>
            <a:r>
              <a:rPr lang="en-US" sz="2800" dirty="0"/>
              <a:t>A = {1, 2, 3, 4, 6} = B; </a:t>
            </a:r>
            <a:r>
              <a:rPr lang="en-US" sz="2800" dirty="0" err="1"/>
              <a:t>aRb</a:t>
            </a:r>
            <a:r>
              <a:rPr lang="en-US" sz="2800" dirty="0"/>
              <a:t> if and only if a is a multiple of b.</a:t>
            </a:r>
          </a:p>
          <a:p>
            <a:pPr marL="342900" indent="-342900">
              <a:buAutoNum type="arabicPeriod"/>
            </a:pPr>
            <a:r>
              <a:rPr lang="en-US" sz="2800" dirty="0"/>
              <a:t>A = {1, 2, 3, 4, 8} = B; </a:t>
            </a:r>
            <a:r>
              <a:rPr lang="en-US" sz="2800" dirty="0" err="1"/>
              <a:t>aRb</a:t>
            </a:r>
            <a:r>
              <a:rPr lang="en-US" sz="2800" dirty="0"/>
              <a:t> if and only if a + b ≤ 9.</a:t>
            </a:r>
          </a:p>
          <a:p>
            <a:r>
              <a:rPr lang="en-US" sz="2800" dirty="0"/>
              <a:t>B) Let A = R. Consider the following relation R on A: </a:t>
            </a:r>
            <a:r>
              <a:rPr lang="en-US" sz="2800" dirty="0" err="1"/>
              <a:t>aRb</a:t>
            </a:r>
            <a:r>
              <a:rPr lang="en-US" sz="2800" dirty="0"/>
              <a:t> if and only if 2a + 3b = 6. Find Dom(R) and Ran(R).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8917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87D8B-8D79-AA18-EBDB-E41FD7BAB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0" y="857885"/>
            <a:ext cx="9105900" cy="1809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9EBF88-31E0-9B08-E2C7-17FBD3599182}"/>
              </a:ext>
            </a:extLst>
          </p:cNvPr>
          <p:cNvSpPr txBox="1"/>
          <p:nvPr/>
        </p:nvSpPr>
        <p:spPr>
          <a:xfrm>
            <a:off x="975360" y="299710"/>
            <a:ext cx="378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Theorem: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97645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2BA4AC8-75E7-3DF9-5906-E4B913D46E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Matrix of a Relation</a:t>
            </a:r>
            <a:endParaRPr lang="en-US" altLang="en-US" sz="4000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05136AD-A629-A3B3-4622-3FE1C5CDBF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1790700"/>
          </a:xfrm>
        </p:spPr>
        <p:txBody>
          <a:bodyPr/>
          <a:lstStyle/>
          <a:p>
            <a:pPr eaLnBrk="1" hangingPunct="1"/>
            <a:r>
              <a:rPr lang="en-GB" altLang="en-US"/>
              <a:t>We can represent a relation between two finite sets with a matrix</a:t>
            </a:r>
            <a:endParaRPr lang="en-US" altLang="en-US"/>
          </a:p>
          <a:p>
            <a:pPr eaLnBrk="1" hangingPunct="1"/>
            <a:r>
              <a:rPr lang="en-GB" altLang="en-US"/>
              <a:t>M</a:t>
            </a:r>
            <a:r>
              <a:rPr lang="en-GB" altLang="en-US" baseline="-25000"/>
              <a:t>R</a:t>
            </a:r>
            <a:r>
              <a:rPr lang="en-GB" altLang="en-US"/>
              <a:t> = [m</a:t>
            </a:r>
            <a:r>
              <a:rPr lang="en-GB" altLang="en-US" baseline="-25000"/>
              <a:t>ij</a:t>
            </a:r>
            <a:r>
              <a:rPr lang="en-GB" altLang="en-US"/>
              <a:t>], where</a:t>
            </a:r>
          </a:p>
        </p:txBody>
      </p:sp>
      <p:grpSp>
        <p:nvGrpSpPr>
          <p:cNvPr id="16388" name="Group 8">
            <a:extLst>
              <a:ext uri="{FF2B5EF4-FFF2-40B4-BE49-F238E27FC236}">
                <a16:creationId xmlns:a16="http://schemas.microsoft.com/office/drawing/2014/main" id="{C5884FE8-F292-8EA5-49F8-BBA5CC2C180A}"/>
              </a:ext>
            </a:extLst>
          </p:cNvPr>
          <p:cNvGrpSpPr>
            <a:grpSpLocks/>
          </p:cNvGrpSpPr>
          <p:nvPr/>
        </p:nvGrpSpPr>
        <p:grpSpPr bwMode="auto">
          <a:xfrm>
            <a:off x="2982914" y="3851276"/>
            <a:ext cx="5800725" cy="1076325"/>
            <a:chOff x="484" y="2208"/>
            <a:chExt cx="3654" cy="678"/>
          </a:xfrm>
        </p:grpSpPr>
        <p:sp>
          <p:nvSpPr>
            <p:cNvPr id="16389" name="Text Box 5">
              <a:extLst>
                <a:ext uri="{FF2B5EF4-FFF2-40B4-BE49-F238E27FC236}">
                  <a16:creationId xmlns:a16="http://schemas.microsoft.com/office/drawing/2014/main" id="{F38AD827-F36A-121B-E7D3-C692BDE18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7" y="2208"/>
              <a:ext cx="2371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GB" altLang="en-US"/>
                <a:t>1 if (a</a:t>
              </a:r>
              <a:r>
                <a:rPr lang="en-GB" altLang="en-US" baseline="-25000"/>
                <a:t>i</a:t>
              </a:r>
              <a:r>
                <a:rPr lang="en-GB" altLang="en-US"/>
                <a:t>, b</a:t>
              </a:r>
              <a:r>
                <a:rPr lang="en-GB" altLang="en-US" baseline="-25000"/>
                <a:t>j</a:t>
              </a:r>
              <a:r>
                <a:rPr lang="en-GB" altLang="en-US"/>
                <a:t>) </a:t>
              </a:r>
              <a:r>
                <a:rPr lang="en-GB" altLang="en-US">
                  <a:sym typeface="Symbol" panose="05050102010706020507" pitchFamily="18" charset="2"/>
                </a:rPr>
                <a:t></a:t>
              </a:r>
              <a:r>
                <a:rPr lang="en-GB" altLang="en-US"/>
                <a:t> R</a:t>
              </a:r>
              <a:br>
                <a:rPr lang="en-GB" altLang="en-US"/>
              </a:br>
              <a:r>
                <a:rPr lang="en-GB" altLang="en-US"/>
                <a:t>0 if (a</a:t>
              </a:r>
              <a:r>
                <a:rPr lang="en-GB" altLang="en-US" baseline="-25000"/>
                <a:t>i</a:t>
              </a:r>
              <a:r>
                <a:rPr lang="en-GB" altLang="en-US"/>
                <a:t>, b</a:t>
              </a:r>
              <a:r>
                <a:rPr lang="en-GB" altLang="en-US" baseline="-25000"/>
                <a:t>j</a:t>
              </a:r>
              <a:r>
                <a:rPr lang="en-GB" altLang="en-US"/>
                <a:t>) </a:t>
              </a:r>
              <a:r>
                <a:rPr lang="en-GB" altLang="en-US">
                  <a:sym typeface="Symbol" panose="05050102010706020507" pitchFamily="18" charset="2"/>
                </a:rPr>
                <a:t></a:t>
              </a:r>
              <a:r>
                <a:rPr lang="en-GB" altLang="en-US"/>
                <a:t> R</a:t>
              </a:r>
              <a:endParaRPr lang="en-US" altLang="en-US"/>
            </a:p>
          </p:txBody>
        </p:sp>
        <p:sp>
          <p:nvSpPr>
            <p:cNvPr id="16390" name="Text Box 6">
              <a:extLst>
                <a:ext uri="{FF2B5EF4-FFF2-40B4-BE49-F238E27FC236}">
                  <a16:creationId xmlns:a16="http://schemas.microsoft.com/office/drawing/2014/main" id="{846FF7B5-3988-2328-40F5-6B9737D7E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" y="2376"/>
              <a:ext cx="113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GB" altLang="en-US" baseline="-25000" dirty="0" err="1"/>
                <a:t>Mij</a:t>
              </a:r>
              <a:r>
                <a:rPr lang="en-GB" altLang="en-US" dirty="0"/>
                <a:t> =</a:t>
              </a:r>
              <a:endParaRPr lang="en-US" altLang="en-US" dirty="0"/>
            </a:p>
          </p:txBody>
        </p:sp>
        <p:sp>
          <p:nvSpPr>
            <p:cNvPr id="16391" name="AutoShape 7">
              <a:extLst>
                <a:ext uri="{FF2B5EF4-FFF2-40B4-BE49-F238E27FC236}">
                  <a16:creationId xmlns:a16="http://schemas.microsoft.com/office/drawing/2014/main" id="{E85ADFEE-27D7-A4BD-E3C4-C0FB78D20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" y="2233"/>
              <a:ext cx="170" cy="653"/>
            </a:xfrm>
            <a:prstGeom prst="leftBrace">
              <a:avLst>
                <a:gd name="adj1" fmla="val 3201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225F094-C1BD-51B4-154B-43B8A986A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5963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/>
              <a:t>Example of Using a Matrix to Denote a Relation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823EEE0-E26B-65DC-0A3C-BD767261064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5964" y="1393825"/>
            <a:ext cx="8377237" cy="1919288"/>
          </a:xfrm>
        </p:spPr>
        <p:txBody>
          <a:bodyPr/>
          <a:lstStyle/>
          <a:p>
            <a:pPr eaLnBrk="1" hangingPunct="1"/>
            <a:r>
              <a:rPr lang="en-GB" altLang="en-US"/>
              <a:t>Using the previous example where</a:t>
            </a:r>
            <a:r>
              <a:rPr lang="en-US" altLang="en-US"/>
              <a:t> A = {1, 2, 3} and B = {a, b, c}. The matrix below represents the relation R = {</a:t>
            </a:r>
            <a:r>
              <a:rPr lang="pt-BR" altLang="en-US"/>
              <a:t>(1, a), (1, c), (2, c), (3, a), (3, b)}</a:t>
            </a:r>
            <a:r>
              <a:rPr lang="en-US" altLang="en-US"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952324" name="Group 4">
            <a:extLst>
              <a:ext uri="{FF2B5EF4-FFF2-40B4-BE49-F238E27FC236}">
                <a16:creationId xmlns:a16="http://schemas.microsoft.com/office/drawing/2014/main" id="{DFD5BA92-2AA0-194C-0F2B-03ED1CCA8BB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3171826" y="3114676"/>
          <a:ext cx="6188075" cy="2619376"/>
        </p:xfrm>
        <a:graphic>
          <a:graphicData uri="http://schemas.openxmlformats.org/drawingml/2006/table">
            <a:tbl>
              <a:tblPr/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56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0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6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0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286E05F-783A-E1B1-88A2-B3D237FBA3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Digraph of a Relation</a:t>
            </a:r>
            <a:endParaRPr lang="en-US" altLang="en-US" sz="400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CAD52B0-BD98-F977-1A9B-98C79DC025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/>
              <a:t>Let R be a relation on A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GB" altLang="en-US"/>
              <a:t>We can represent R pictorially as follows</a:t>
            </a: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Each element of A is a circle called a vertex</a:t>
            </a: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If a</a:t>
            </a:r>
            <a:r>
              <a:rPr lang="en-GB" altLang="en-US" baseline="-25000"/>
              <a:t>i</a:t>
            </a:r>
            <a:r>
              <a:rPr lang="en-GB" altLang="en-US"/>
              <a:t> is related to a</a:t>
            </a:r>
            <a:r>
              <a:rPr lang="en-GB" altLang="en-US" baseline="-25000"/>
              <a:t>j</a:t>
            </a:r>
            <a:r>
              <a:rPr lang="en-GB" altLang="en-US"/>
              <a:t>, then draw an arrow from the vertex a</a:t>
            </a:r>
            <a:r>
              <a:rPr lang="en-GB" altLang="en-US" baseline="-25000"/>
              <a:t>i</a:t>
            </a:r>
            <a:r>
              <a:rPr lang="en-GB" altLang="en-US"/>
              <a:t> to the vertex a</a:t>
            </a:r>
            <a:r>
              <a:rPr lang="en-GB" altLang="en-US" baseline="-25000"/>
              <a:t>j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/>
              <a:t>In degree = number of arrows coming into a vertex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GB" altLang="en-US"/>
              <a:t>Out degree = number of arrows coming out of a vertex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5957DBD-C0C3-0120-3EC5-756B5A80B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76" y="81757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Representing a Relation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58C0DAF-D874-7FFA-7D76-7221B9F99C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6869" y="1098075"/>
            <a:ext cx="8301037" cy="9064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	The following three representations depict the same relation on A = {1, 2, 3}. 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AE0B652F-BFE5-76BB-2881-A1C36C0E2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4" y="2139157"/>
            <a:ext cx="8026401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R = {(1, 1), (1, 3), (2, 3), (3, 2), (3, 3)}</a:t>
            </a:r>
          </a:p>
        </p:txBody>
      </p:sp>
      <p:graphicFrame>
        <p:nvGraphicFramePr>
          <p:cNvPr id="958506" name="Group 42">
            <a:extLst>
              <a:ext uri="{FF2B5EF4-FFF2-40B4-BE49-F238E27FC236}">
                <a16:creationId xmlns:a16="http://schemas.microsoft.com/office/drawing/2014/main" id="{991CC4C5-35D7-5AE1-254D-2D29AE8AF55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6313499"/>
              </p:ext>
            </p:extLst>
          </p:nvPr>
        </p:nvGraphicFramePr>
        <p:xfrm>
          <a:off x="3482658" y="2948315"/>
          <a:ext cx="2440621" cy="1619875"/>
        </p:xfrm>
        <a:graphic>
          <a:graphicData uri="http://schemas.openxmlformats.org/drawingml/2006/table">
            <a:tbl>
              <a:tblPr/>
              <a:tblGrid>
                <a:gridCol w="81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22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417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22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04FA221-A068-FC8A-8DA5-7F7B0ECDFFE8}"/>
              </a:ext>
            </a:extLst>
          </p:cNvPr>
          <p:cNvGrpSpPr/>
          <p:nvPr/>
        </p:nvGrpSpPr>
        <p:grpSpPr>
          <a:xfrm>
            <a:off x="3482658" y="2853213"/>
            <a:ext cx="2440622" cy="1735771"/>
            <a:chOff x="2446338" y="3659188"/>
            <a:chExt cx="2440622" cy="1735771"/>
          </a:xfrm>
        </p:grpSpPr>
        <p:sp>
          <p:nvSpPr>
            <p:cNvPr id="19484" name="Line 43">
              <a:extLst>
                <a:ext uri="{FF2B5EF4-FFF2-40B4-BE49-F238E27FC236}">
                  <a16:creationId xmlns:a16="http://schemas.microsoft.com/office/drawing/2014/main" id="{F5CDCFBA-C24C-F786-E712-115CE8914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6338" y="3659188"/>
              <a:ext cx="20912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85" name="Line 44">
              <a:extLst>
                <a:ext uri="{FF2B5EF4-FFF2-40B4-BE49-F238E27FC236}">
                  <a16:creationId xmlns:a16="http://schemas.microsoft.com/office/drawing/2014/main" id="{DF072A95-B0AD-E61E-7FFD-EE41B0810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6338" y="5394959"/>
              <a:ext cx="20912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86" name="Line 45">
              <a:extLst>
                <a:ext uri="{FF2B5EF4-FFF2-40B4-BE49-F238E27FC236}">
                  <a16:creationId xmlns:a16="http://schemas.microsoft.com/office/drawing/2014/main" id="{38E0532C-151A-99BE-9484-3F2060384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7568" y="3659188"/>
              <a:ext cx="0" cy="17357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87" name="Line 46">
              <a:extLst>
                <a:ext uri="{FF2B5EF4-FFF2-40B4-BE49-F238E27FC236}">
                  <a16:creationId xmlns:a16="http://schemas.microsoft.com/office/drawing/2014/main" id="{336D92E9-65B0-7FC4-B213-62496DC31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7834" y="3659188"/>
              <a:ext cx="20912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88" name="Line 47">
              <a:extLst>
                <a:ext uri="{FF2B5EF4-FFF2-40B4-BE49-F238E27FC236}">
                  <a16:creationId xmlns:a16="http://schemas.microsoft.com/office/drawing/2014/main" id="{E0A275E4-73B2-98D5-ABEA-B54300CFA2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7834" y="5394959"/>
              <a:ext cx="20912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89" name="Line 48">
              <a:extLst>
                <a:ext uri="{FF2B5EF4-FFF2-40B4-BE49-F238E27FC236}">
                  <a16:creationId xmlns:a16="http://schemas.microsoft.com/office/drawing/2014/main" id="{22921C42-D0C3-A670-2713-12730873B0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85730" y="3659188"/>
              <a:ext cx="0" cy="17357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472" name="Group 63">
            <a:extLst>
              <a:ext uri="{FF2B5EF4-FFF2-40B4-BE49-F238E27FC236}">
                <a16:creationId xmlns:a16="http://schemas.microsoft.com/office/drawing/2014/main" id="{A11A6A83-6C30-71F1-9717-E46E3364CF6A}"/>
              </a:ext>
            </a:extLst>
          </p:cNvPr>
          <p:cNvGrpSpPr>
            <a:grpSpLocks/>
          </p:cNvGrpSpPr>
          <p:nvPr/>
        </p:nvGrpSpPr>
        <p:grpSpPr bwMode="auto">
          <a:xfrm>
            <a:off x="8500218" y="980056"/>
            <a:ext cx="2100421" cy="2318201"/>
            <a:chOff x="3557" y="1821"/>
            <a:chExt cx="1911" cy="1960"/>
          </a:xfrm>
        </p:grpSpPr>
        <p:sp>
          <p:nvSpPr>
            <p:cNvPr id="19473" name="Oval 51">
              <a:extLst>
                <a:ext uri="{FF2B5EF4-FFF2-40B4-BE49-F238E27FC236}">
                  <a16:creationId xmlns:a16="http://schemas.microsoft.com/office/drawing/2014/main" id="{8E3E6169-A1BD-9B36-CC35-84F0CA362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" y="2329"/>
              <a:ext cx="557" cy="557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9474" name="Text Box 52">
              <a:extLst>
                <a:ext uri="{FF2B5EF4-FFF2-40B4-BE49-F238E27FC236}">
                  <a16:creationId xmlns:a16="http://schemas.microsoft.com/office/drawing/2014/main" id="{5F390E83-382D-8ADB-C9EA-EC7CAE064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2402"/>
              <a:ext cx="3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1</a:t>
              </a:r>
            </a:p>
          </p:txBody>
        </p:sp>
        <p:sp>
          <p:nvSpPr>
            <p:cNvPr id="19475" name="Oval 53">
              <a:extLst>
                <a:ext uri="{FF2B5EF4-FFF2-40B4-BE49-F238E27FC236}">
                  <a16:creationId xmlns:a16="http://schemas.microsoft.com/office/drawing/2014/main" id="{E5154552-2304-5CDE-864E-617DA09ED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" y="1821"/>
              <a:ext cx="557" cy="557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9476" name="Text Box 54">
              <a:extLst>
                <a:ext uri="{FF2B5EF4-FFF2-40B4-BE49-F238E27FC236}">
                  <a16:creationId xmlns:a16="http://schemas.microsoft.com/office/drawing/2014/main" id="{66B96305-50D8-00FD-EFA1-E25CF2576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4" y="1894"/>
              <a:ext cx="3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2</a:t>
              </a:r>
            </a:p>
          </p:txBody>
        </p:sp>
        <p:sp>
          <p:nvSpPr>
            <p:cNvPr id="19477" name="Oval 55">
              <a:extLst>
                <a:ext uri="{FF2B5EF4-FFF2-40B4-BE49-F238E27FC236}">
                  <a16:creationId xmlns:a16="http://schemas.microsoft.com/office/drawing/2014/main" id="{D7631FBA-43F6-8739-274C-045A863F8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" y="3079"/>
              <a:ext cx="557" cy="557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9478" name="Text Box 56">
              <a:extLst>
                <a:ext uri="{FF2B5EF4-FFF2-40B4-BE49-F238E27FC236}">
                  <a16:creationId xmlns:a16="http://schemas.microsoft.com/office/drawing/2014/main" id="{C633C4B6-9148-1A79-3E5D-15FDE6DFE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4" y="3152"/>
              <a:ext cx="3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3</a:t>
              </a:r>
            </a:p>
          </p:txBody>
        </p:sp>
        <p:sp>
          <p:nvSpPr>
            <p:cNvPr id="19479" name="Line 57">
              <a:extLst>
                <a:ext uri="{FF2B5EF4-FFF2-40B4-BE49-F238E27FC236}">
                  <a16:creationId xmlns:a16="http://schemas.microsoft.com/office/drawing/2014/main" id="{72E8A8A8-D7F3-EBAF-242C-85DF69DBD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5" y="2789"/>
              <a:ext cx="605" cy="4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80" name="Arc 59">
              <a:extLst>
                <a:ext uri="{FF2B5EF4-FFF2-40B4-BE49-F238E27FC236}">
                  <a16:creationId xmlns:a16="http://schemas.microsoft.com/office/drawing/2014/main" id="{D0BDE5C5-F5C7-9DFB-F1F0-263A095841EB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557" y="2184"/>
              <a:ext cx="290" cy="290"/>
            </a:xfrm>
            <a:custGeom>
              <a:avLst/>
              <a:gdLst>
                <a:gd name="T0" fmla="*/ 145 w 43200"/>
                <a:gd name="T1" fmla="*/ 0 h 43200"/>
                <a:gd name="T2" fmla="*/ 1 w 43200"/>
                <a:gd name="T3" fmla="*/ 125 h 43200"/>
                <a:gd name="T4" fmla="*/ 145 w 43200"/>
                <a:gd name="T5" fmla="*/ 145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20586"/>
                    <a:pt x="71" y="19573"/>
                    <a:pt x="213" y="18569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20586"/>
                    <a:pt x="71" y="19573"/>
                    <a:pt x="213" y="18569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81" name="Arc 60">
              <a:extLst>
                <a:ext uri="{FF2B5EF4-FFF2-40B4-BE49-F238E27FC236}">
                  <a16:creationId xmlns:a16="http://schemas.microsoft.com/office/drawing/2014/main" id="{BA8FACB0-F972-5D22-0CEA-6401103FE00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129" y="3491"/>
              <a:ext cx="290" cy="290"/>
            </a:xfrm>
            <a:custGeom>
              <a:avLst/>
              <a:gdLst>
                <a:gd name="T0" fmla="*/ 145 w 43200"/>
                <a:gd name="T1" fmla="*/ 0 h 43200"/>
                <a:gd name="T2" fmla="*/ 1 w 43200"/>
                <a:gd name="T3" fmla="*/ 125 h 43200"/>
                <a:gd name="T4" fmla="*/ 145 w 43200"/>
                <a:gd name="T5" fmla="*/ 145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20586"/>
                    <a:pt x="71" y="19573"/>
                    <a:pt x="213" y="18569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20586"/>
                    <a:pt x="71" y="19573"/>
                    <a:pt x="213" y="18569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82" name="Arc 61">
              <a:extLst>
                <a:ext uri="{FF2B5EF4-FFF2-40B4-BE49-F238E27FC236}">
                  <a16:creationId xmlns:a16="http://schemas.microsoft.com/office/drawing/2014/main" id="{3BC94E88-35BA-1AAB-65D7-DF78C1D0E7EC}"/>
                </a:ext>
              </a:extLst>
            </p:cNvPr>
            <p:cNvSpPr>
              <a:spLocks/>
            </p:cNvSpPr>
            <p:nvPr/>
          </p:nvSpPr>
          <p:spPr bwMode="auto">
            <a:xfrm rot="17097151" flipH="1">
              <a:off x="4640" y="2614"/>
              <a:ext cx="749" cy="231"/>
            </a:xfrm>
            <a:custGeom>
              <a:avLst/>
              <a:gdLst>
                <a:gd name="T0" fmla="*/ 0 w 31408"/>
                <a:gd name="T1" fmla="*/ 55 h 21600"/>
                <a:gd name="T2" fmla="*/ 749 w 31408"/>
                <a:gd name="T3" fmla="*/ 94 h 21600"/>
                <a:gd name="T4" fmla="*/ 334 w 31408"/>
                <a:gd name="T5" fmla="*/ 231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408" h="21600" fill="none" extrusionOk="0">
                  <a:moveTo>
                    <a:pt x="0" y="5147"/>
                  </a:moveTo>
                  <a:cubicBezTo>
                    <a:pt x="3906" y="1824"/>
                    <a:pt x="8866" y="0"/>
                    <a:pt x="13995" y="0"/>
                  </a:cubicBezTo>
                  <a:cubicBezTo>
                    <a:pt x="20872" y="0"/>
                    <a:pt x="27339" y="3275"/>
                    <a:pt x="31408" y="8819"/>
                  </a:cubicBezTo>
                </a:path>
                <a:path w="31408" h="21600" stroke="0" extrusionOk="0">
                  <a:moveTo>
                    <a:pt x="0" y="5147"/>
                  </a:moveTo>
                  <a:cubicBezTo>
                    <a:pt x="3906" y="1824"/>
                    <a:pt x="8866" y="0"/>
                    <a:pt x="13995" y="0"/>
                  </a:cubicBezTo>
                  <a:cubicBezTo>
                    <a:pt x="20872" y="0"/>
                    <a:pt x="27339" y="3275"/>
                    <a:pt x="31408" y="8819"/>
                  </a:cubicBezTo>
                  <a:lnTo>
                    <a:pt x="13995" y="21600"/>
                  </a:lnTo>
                  <a:lnTo>
                    <a:pt x="0" y="5147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83" name="Arc 62">
              <a:extLst>
                <a:ext uri="{FF2B5EF4-FFF2-40B4-BE49-F238E27FC236}">
                  <a16:creationId xmlns:a16="http://schemas.microsoft.com/office/drawing/2014/main" id="{18116500-E1FA-804A-27A8-03BAC737F611}"/>
                </a:ext>
              </a:extLst>
            </p:cNvPr>
            <p:cNvSpPr>
              <a:spLocks/>
            </p:cNvSpPr>
            <p:nvPr/>
          </p:nvSpPr>
          <p:spPr bwMode="auto">
            <a:xfrm rot="6297151" flipH="1">
              <a:off x="4823" y="2613"/>
              <a:ext cx="749" cy="231"/>
            </a:xfrm>
            <a:custGeom>
              <a:avLst/>
              <a:gdLst>
                <a:gd name="T0" fmla="*/ 0 w 31408"/>
                <a:gd name="T1" fmla="*/ 55 h 21600"/>
                <a:gd name="T2" fmla="*/ 749 w 31408"/>
                <a:gd name="T3" fmla="*/ 94 h 21600"/>
                <a:gd name="T4" fmla="*/ 334 w 31408"/>
                <a:gd name="T5" fmla="*/ 231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408" h="21600" fill="none" extrusionOk="0">
                  <a:moveTo>
                    <a:pt x="0" y="5147"/>
                  </a:moveTo>
                  <a:cubicBezTo>
                    <a:pt x="3906" y="1824"/>
                    <a:pt x="8866" y="0"/>
                    <a:pt x="13995" y="0"/>
                  </a:cubicBezTo>
                  <a:cubicBezTo>
                    <a:pt x="20872" y="0"/>
                    <a:pt x="27339" y="3275"/>
                    <a:pt x="31408" y="8819"/>
                  </a:cubicBezTo>
                </a:path>
                <a:path w="31408" h="21600" stroke="0" extrusionOk="0">
                  <a:moveTo>
                    <a:pt x="0" y="5147"/>
                  </a:moveTo>
                  <a:cubicBezTo>
                    <a:pt x="3906" y="1824"/>
                    <a:pt x="8866" y="0"/>
                    <a:pt x="13995" y="0"/>
                  </a:cubicBezTo>
                  <a:cubicBezTo>
                    <a:pt x="20872" y="0"/>
                    <a:pt x="27339" y="3275"/>
                    <a:pt x="31408" y="8819"/>
                  </a:cubicBezTo>
                  <a:lnTo>
                    <a:pt x="13995" y="21600"/>
                  </a:lnTo>
                  <a:lnTo>
                    <a:pt x="0" y="5147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0D9F7F-A268-9C15-5A64-E077EC84E2D3}"/>
              </a:ext>
            </a:extLst>
          </p:cNvPr>
          <p:cNvSpPr txBox="1"/>
          <p:nvPr/>
        </p:nvSpPr>
        <p:spPr>
          <a:xfrm>
            <a:off x="548639" y="5013323"/>
            <a:ext cx="790098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Exercise: </a:t>
            </a:r>
          </a:p>
          <a:p>
            <a:r>
              <a:rPr lang="en-US" sz="2400" dirty="0"/>
              <a:t>1. Find the relation determined by the digraph and give its matrix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0766E-DCA7-8934-199D-DBDB8449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113" y="4412284"/>
            <a:ext cx="2314575" cy="20726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FC482C-CB88-67DF-F15E-1D62B3143E6B}"/>
              </a:ext>
            </a:extLst>
          </p:cNvPr>
          <p:cNvSpPr txBox="1"/>
          <p:nvPr/>
        </p:nvSpPr>
        <p:spPr>
          <a:xfrm>
            <a:off x="426720" y="762000"/>
            <a:ext cx="114096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 is a relation on a set A. A path of length n in R from a to b is a finite sequence</a:t>
            </a:r>
          </a:p>
          <a:p>
            <a:r>
              <a:rPr lang="en-US" sz="2400" dirty="0"/>
              <a:t> π : a, x1, x2,..., xn−1, b, beginning with a and ending with b, </a:t>
            </a:r>
          </a:p>
          <a:p>
            <a:r>
              <a:rPr lang="en-US" sz="2400" dirty="0"/>
              <a:t>such that a R x1, x1  R  x2, ..., xn−1  R  b.</a:t>
            </a:r>
          </a:p>
          <a:p>
            <a:r>
              <a:rPr lang="en-US" sz="2400" dirty="0"/>
              <a:t>Note that a path of length n involves n + 1 elements of A, although they are not necessarily distinct.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A6852-7190-7ECE-4B22-C0E9E984C637}"/>
              </a:ext>
            </a:extLst>
          </p:cNvPr>
          <p:cNvSpPr txBox="1"/>
          <p:nvPr/>
        </p:nvSpPr>
        <p:spPr>
          <a:xfrm>
            <a:off x="540385" y="238780"/>
            <a:ext cx="706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Path in a relation and Diagraph</a:t>
            </a:r>
            <a:endParaRPr lang="en-IN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23E88-1FEB-614D-680C-D39782FE73D6}"/>
              </a:ext>
            </a:extLst>
          </p:cNvPr>
          <p:cNvSpPr txBox="1"/>
          <p:nvPr/>
        </p:nvSpPr>
        <p:spPr>
          <a:xfrm>
            <a:off x="4267200" y="2875280"/>
            <a:ext cx="74980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Paths for diagraph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π1 : 1, 2, 5, 4, 3 is a path of length 4 from vertex 1 to vertex 3,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π2 : 1, 2, 5, 1 is a path of length 3 from vertex 1 to itself, 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π3 : 2, 2 is a path of length 1 from vertex 2 to itself. A path that begins and ends at the same vertex is called a cycle.</a:t>
            </a:r>
            <a:endParaRPr lang="en-IN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25B1A3-78A4-803C-3EB0-65C26A48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3477527"/>
            <a:ext cx="3048000" cy="2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0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2AB3B5-673A-4680-53CE-AE37DB260A53}"/>
              </a:ext>
            </a:extLst>
          </p:cNvPr>
          <p:cNvSpPr txBox="1"/>
          <p:nvPr/>
        </p:nvSpPr>
        <p:spPr>
          <a:xfrm>
            <a:off x="416560" y="254000"/>
            <a:ext cx="1144016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Paths in a relation R can be used ---</a:t>
            </a:r>
            <a:r>
              <a:rPr lang="en-US" sz="3200" b="1" dirty="0">
                <a:sym typeface="Wingdings" panose="05000000000000000000" pitchFamily="2" charset="2"/>
              </a:rPr>
              <a:t> </a:t>
            </a:r>
            <a:r>
              <a:rPr lang="en-US" sz="3200" b="1" dirty="0"/>
              <a:t>to define new relations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</a:t>
            </a:r>
            <a:r>
              <a:rPr lang="en-US" sz="2800" b="1" dirty="0"/>
              <a:t>n</a:t>
            </a:r>
            <a:r>
              <a:rPr lang="en-US" sz="2800" dirty="0"/>
              <a:t> is a fixed positive integer, we define a relation </a:t>
            </a:r>
            <a:r>
              <a:rPr lang="en-US" sz="2800" b="1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 b="1" kern="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b="1" dirty="0"/>
              <a:t> on A </a:t>
            </a:r>
            <a:r>
              <a:rPr lang="en-US" sz="2800" dirty="0"/>
              <a:t>as follows: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x </a:t>
            </a:r>
            <a:r>
              <a:rPr lang="en-US" sz="2800" b="1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 b="1" kern="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b="1" dirty="0"/>
              <a:t> y </a:t>
            </a:r>
            <a:r>
              <a:rPr lang="en-US" sz="2800" dirty="0"/>
              <a:t>means </a:t>
            </a:r>
            <a:r>
              <a:rPr lang="en-US" sz="2800" b="1" dirty="0"/>
              <a:t>a path of length n from x to y in R</a:t>
            </a:r>
            <a:r>
              <a:rPr lang="en-US" sz="28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may also define a relation </a:t>
            </a:r>
            <a:r>
              <a:rPr lang="en-US" sz="28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 kern="0" baseline="300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sz="2800" dirty="0"/>
              <a:t> on A, by letting </a:t>
            </a:r>
            <a:r>
              <a:rPr lang="en-US" sz="2800" b="1" dirty="0"/>
              <a:t>x </a:t>
            </a:r>
            <a:r>
              <a:rPr lang="en-US" sz="2800" b="1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 b="1" kern="0" baseline="300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sz="2800" b="1" dirty="0"/>
              <a:t> y mean that there is some path in R from x to 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relation </a:t>
            </a:r>
            <a:r>
              <a:rPr lang="en-US" sz="2800" b="1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 b="1" kern="0" baseline="300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sz="2800" dirty="0"/>
              <a:t> is sometimes called the </a:t>
            </a:r>
            <a:r>
              <a:rPr lang="en-US" sz="2800" b="1" dirty="0"/>
              <a:t>connectivity relation for R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524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CC76F-F940-7080-63E4-354F814B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72" y="792797"/>
            <a:ext cx="8105775" cy="3057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67516-7136-B172-962C-A9910DCC373F}"/>
              </a:ext>
            </a:extLst>
          </p:cNvPr>
          <p:cNvSpPr txBox="1"/>
          <p:nvPr/>
        </p:nvSpPr>
        <p:spPr>
          <a:xfrm>
            <a:off x="1097280" y="2877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relation R </a:t>
            </a:r>
            <a:r>
              <a:rPr lang="en-US" sz="2400" dirty="0"/>
              <a:t>by the above two ways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0418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C5DAB41-5524-A42F-86AC-A3FC532CAA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680" y="0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dirty="0"/>
              <a:t>Cartesian Product Example</a:t>
            </a:r>
            <a:endParaRPr lang="en-GB" altLang="en-US" sz="4000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17B085B-922D-9ED1-E371-EC5B50A1B7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1340" y="1259206"/>
            <a:ext cx="11069320" cy="4930775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dirty="0"/>
              <a:t>1) If A = {1, 2, 3} and B = {a, b, c}, find A </a:t>
            </a:r>
            <a:r>
              <a:rPr lang="en-GB" altLang="en-US" dirty="0">
                <a:sym typeface="Symbol" panose="05050102010706020507" pitchFamily="18" charset="2"/>
              </a:rPr>
              <a:t></a:t>
            </a:r>
            <a:r>
              <a:rPr lang="en-GB" altLang="en-US" dirty="0"/>
              <a:t> B</a:t>
            </a:r>
          </a:p>
          <a:p>
            <a:pPr eaLnBrk="1" hangingPunct="1"/>
            <a:r>
              <a:rPr lang="en-GB" altLang="en-US" dirty="0"/>
              <a:t>A </a:t>
            </a:r>
            <a:r>
              <a:rPr lang="en-GB" altLang="en-US" dirty="0">
                <a:sym typeface="Symbol" panose="05050102010706020507" pitchFamily="18" charset="2"/>
              </a:rPr>
              <a:t></a:t>
            </a:r>
            <a:r>
              <a:rPr lang="en-GB" altLang="en-US" dirty="0"/>
              <a:t> B = {(1,a), (1,b), (1,c), (2,a), (2,b), (2,c), (3,a), (3,b), (3,c)}</a:t>
            </a:r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2)</a:t>
            </a:r>
            <a:r>
              <a:rPr lang="en-US" dirty="0"/>
              <a:t> A = {1, 2, 3} and B = {</a:t>
            </a:r>
            <a:r>
              <a:rPr lang="en-US" dirty="0" err="1"/>
              <a:t>r,s</a:t>
            </a:r>
            <a:r>
              <a:rPr lang="en-US" dirty="0"/>
              <a:t>}; then A × B = {(1,r), (1,s), (2,r), (2,s), (3,r),(3,s)}. Observe that the elements of A × B can be arranged in a convenient tabular array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dirty="0"/>
              <a:t>If A and B are as in Example 2, then B × A = {(r, 1), (s, 1), (r, 2), (s, 2), (r, 3), (s, 3)}.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6B756-2989-BD52-2DFC-44AE0E7F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097" y="3549331"/>
            <a:ext cx="2066925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7587E3-A946-830C-5170-6A9E92D0C636}"/>
              </a:ext>
            </a:extLst>
          </p:cNvPr>
          <p:cNvSpPr txBox="1"/>
          <p:nvPr/>
        </p:nvSpPr>
        <p:spPr>
          <a:xfrm>
            <a:off x="579120" y="704334"/>
            <a:ext cx="636016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Let A = {1, 2, 3, 4, 5, 6}. Let R be the relation whose digraph is shown in adjacent Figure. </a:t>
            </a:r>
          </a:p>
          <a:p>
            <a:r>
              <a:rPr lang="en-US" sz="2800" dirty="0"/>
              <a:t>If and only if they are </a:t>
            </a:r>
            <a:r>
              <a:rPr lang="en-US" sz="28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 b="1" kern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kern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/>
              <a:t>– related  </a:t>
            </a:r>
            <a:r>
              <a:rPr lang="en-US" sz="2800" dirty="0">
                <a:sym typeface="Wingdings" panose="05000000000000000000" pitchFamily="2" charset="2"/>
              </a:rPr>
              <a:t>  </a:t>
            </a:r>
          </a:p>
          <a:p>
            <a:r>
              <a:rPr lang="en-US" sz="2800" dirty="0"/>
              <a:t>if and only if there is a path of length </a:t>
            </a:r>
            <a:r>
              <a:rPr lang="en-US" sz="2800" b="1" dirty="0"/>
              <a:t>two</a:t>
            </a:r>
            <a:r>
              <a:rPr lang="en-US" sz="2800" dirty="0"/>
              <a:t> connecting those vertices in Figure.</a:t>
            </a:r>
          </a:p>
          <a:p>
            <a:r>
              <a:rPr lang="en-US" sz="2800" dirty="0"/>
              <a:t> The ordered pairs relation </a:t>
            </a:r>
            <a:r>
              <a:rPr lang="en-US" sz="28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 b="1" kern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800" dirty="0"/>
              <a:t> on A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1341C-230B-48B4-09F9-3BF658BD8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1" t="2909" r="3176" b="5258"/>
          <a:stretch/>
        </p:blipFill>
        <p:spPr>
          <a:xfrm>
            <a:off x="6847840" y="100459"/>
            <a:ext cx="3119120" cy="2357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343DB-7D36-5D06-F52E-9419A149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40" y="3907751"/>
            <a:ext cx="4145280" cy="2056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992D7-C48C-9592-A006-BFA65DC095C5}"/>
              </a:ext>
            </a:extLst>
          </p:cNvPr>
          <p:cNvSpPr txBox="1"/>
          <p:nvPr/>
        </p:nvSpPr>
        <p:spPr>
          <a:xfrm>
            <a:off x="0" y="6102866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can construct the digraph of </a:t>
            </a:r>
            <a:r>
              <a:rPr lang="en-US" sz="1800" b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R</a:t>
            </a:r>
            <a:r>
              <a:rPr lang="en-US" sz="1800" b="1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n </a:t>
            </a:r>
            <a:r>
              <a:rPr lang="en-US" sz="2400" dirty="0"/>
              <a:t> for any n and try with the matrix of relation for the above problem.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08718-E81A-E245-C6CE-974A61D0D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137" y="2765924"/>
            <a:ext cx="49625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56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BB1DF2-CC11-4850-E4B6-20410E5D473F}"/>
              </a:ext>
            </a:extLst>
          </p:cNvPr>
          <p:cNvSpPr txBox="1"/>
          <p:nvPr/>
        </p:nvSpPr>
        <p:spPr>
          <a:xfrm>
            <a:off x="375920" y="1963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COMPOSITION OF RELATIONS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4C1D1-1135-B038-CF01-8281C234082D}"/>
              </a:ext>
            </a:extLst>
          </p:cNvPr>
          <p:cNvSpPr txBox="1"/>
          <p:nvPr/>
        </p:nvSpPr>
        <p:spPr>
          <a:xfrm>
            <a:off x="375920" y="613599"/>
            <a:ext cx="105867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Let A, B and C be sets, and let R be a relation from A to B and let S be a relation from B to C. That is, R is a subset of A × B and S is a subset of B × C.</a:t>
            </a:r>
          </a:p>
          <a:p>
            <a:endParaRPr lang="en-US" sz="2400" dirty="0"/>
          </a:p>
          <a:p>
            <a:r>
              <a:rPr lang="en-US" sz="2400" dirty="0"/>
              <a:t> Then R and S give rise to a relation from A to C denoted by R◦S</a:t>
            </a:r>
          </a:p>
          <a:p>
            <a:r>
              <a:rPr lang="en-US" sz="2400" dirty="0"/>
              <a:t>And defined by:             a(R◦S)c if for some b ∈ B we have </a:t>
            </a:r>
            <a:r>
              <a:rPr lang="en-US" sz="2400" dirty="0" err="1"/>
              <a:t>aRb</a:t>
            </a:r>
            <a:r>
              <a:rPr lang="en-US" sz="2400" dirty="0"/>
              <a:t> and </a:t>
            </a:r>
            <a:r>
              <a:rPr lang="en-US" sz="2400" dirty="0" err="1"/>
              <a:t>bSc</a:t>
            </a:r>
            <a:r>
              <a:rPr lang="en-US" sz="2400" dirty="0"/>
              <a:t>.</a:t>
            </a:r>
          </a:p>
          <a:p>
            <a:r>
              <a:rPr lang="en-US" sz="2400" dirty="0"/>
              <a:t>                                        That is ,</a:t>
            </a:r>
          </a:p>
          <a:p>
            <a:endParaRPr lang="en-US" sz="2400" dirty="0"/>
          </a:p>
          <a:p>
            <a:r>
              <a:rPr lang="en-US" sz="2400" dirty="0"/>
              <a:t>R ◦ S = {(a, c)| there exists b ∈ B for which (a, b) ∈ R and (b, c) ∈ S}</a:t>
            </a:r>
          </a:p>
          <a:p>
            <a:endParaRPr lang="en-US" sz="2400" dirty="0"/>
          </a:p>
          <a:p>
            <a:r>
              <a:rPr lang="en-US" sz="2400" dirty="0"/>
              <a:t>The relation R◦S is called the composition of R and S; it is sometimes denoted simply by RS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6075C-9B9D-D154-2B4C-F684FE504E41}"/>
              </a:ext>
            </a:extLst>
          </p:cNvPr>
          <p:cNvSpPr txBox="1"/>
          <p:nvPr/>
        </p:nvSpPr>
        <p:spPr>
          <a:xfrm>
            <a:off x="518160" y="4768583"/>
            <a:ext cx="112979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R◦R, the composition of R with itself, is always defined. </a:t>
            </a:r>
          </a:p>
          <a:p>
            <a:r>
              <a:rPr lang="en-US" sz="2800" b="1" dirty="0"/>
              <a:t>            Also, R◦R is sometimes denoted by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 b="1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R◦R</a:t>
            </a:r>
            <a:r>
              <a:rPr lang="en-US" sz="2800" b="1" dirty="0"/>
              <a:t>. </a:t>
            </a:r>
          </a:p>
          <a:p>
            <a:r>
              <a:rPr lang="en-US" sz="2800" b="1" dirty="0"/>
              <a:t>Similarly,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 b="1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= R</a:t>
            </a:r>
            <a:r>
              <a:rPr lang="en-US" sz="2800" b="1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◦R</a:t>
            </a:r>
            <a:r>
              <a:rPr lang="en-US" sz="2800" b="1" dirty="0"/>
              <a:t>= R◦R◦R, and so on. </a:t>
            </a:r>
          </a:p>
          <a:p>
            <a:r>
              <a:rPr lang="en-US" sz="2800" b="1" dirty="0"/>
              <a:t>Thus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 b="1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b="1" dirty="0"/>
              <a:t> is defined for all positive n.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78800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4A084-1955-7965-CD70-FF32883B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90" y="833121"/>
            <a:ext cx="8162290" cy="1666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58873-899F-0017-52FE-E9F8A2B0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0" y="2982276"/>
            <a:ext cx="3743325" cy="3042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DB588-F0EC-A244-B43C-FB1582FA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640" y="3105150"/>
            <a:ext cx="6461760" cy="16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40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35C695-7A6D-2819-7FCF-6F33C5298DCF}"/>
              </a:ext>
            </a:extLst>
          </p:cNvPr>
          <p:cNvSpPr txBox="1"/>
          <p:nvPr/>
        </p:nvSpPr>
        <p:spPr>
          <a:xfrm>
            <a:off x="670560" y="386080"/>
            <a:ext cx="11236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Let A = {1, 2, 3, 4}, B = {a, b, c, d}, C = {x, </a:t>
            </a:r>
            <a:r>
              <a:rPr lang="en-IN" sz="2400" dirty="0" err="1"/>
              <a:t>y,z</a:t>
            </a:r>
            <a:r>
              <a:rPr lang="en-IN" sz="2400" dirty="0"/>
              <a:t>} and </a:t>
            </a:r>
          </a:p>
          <a:p>
            <a:r>
              <a:rPr lang="en-IN" sz="2400" dirty="0"/>
              <a:t>Let  R = {(1, a), (2, d), (3, a), (3, b), (3,d)} and S = {(b, x), (b, z), (c, y), (d, z)}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13154-1BD7-A9E7-71AD-BE3A1E7D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47" y="1458595"/>
            <a:ext cx="7058025" cy="2762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5103A-9732-68E7-C0B8-F5356C1BB864}"/>
              </a:ext>
            </a:extLst>
          </p:cNvPr>
          <p:cNvSpPr txBox="1"/>
          <p:nvPr/>
        </p:nvSpPr>
        <p:spPr>
          <a:xfrm>
            <a:off x="2936240" y="44623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/>
              <a:t>R ◦ S = {(2, z), (3, x), (3, z)}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4283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3C3DE2-4A32-AE7C-9161-3D407D4D6127}"/>
              </a:ext>
            </a:extLst>
          </p:cNvPr>
          <p:cNvSpPr txBox="1"/>
          <p:nvPr/>
        </p:nvSpPr>
        <p:spPr>
          <a:xfrm>
            <a:off x="325120" y="1381760"/>
            <a:ext cx="11765280" cy="1230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Theorem:</a:t>
            </a:r>
            <a:r>
              <a:rPr lang="en-US" sz="2400" dirty="0"/>
              <a:t>  Let A, B, C and D be sets. Suppose R is a relation from A to B, S is a relation from B to C, and  T is a relation from C to D. Then</a:t>
            </a:r>
          </a:p>
          <a:p>
            <a:r>
              <a:rPr lang="en-US" sz="2400" dirty="0"/>
              <a:t>                                              (R ◦ S) ◦ T = R ◦ (S ◦ T 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69730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5D9C6-532F-8D37-53FB-414BBD4AE12D}"/>
              </a:ext>
            </a:extLst>
          </p:cNvPr>
          <p:cNvSpPr txBox="1"/>
          <p:nvPr/>
        </p:nvSpPr>
        <p:spPr>
          <a:xfrm>
            <a:off x="670560" y="132080"/>
            <a:ext cx="117043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Composition of Relations and Matrices</a:t>
            </a:r>
          </a:p>
          <a:p>
            <a:r>
              <a:rPr lang="en-US" sz="2400" dirty="0"/>
              <a:t>There is another way of finding R◦S. Let MR and MS denote respectively the matrix representations of the relations R and S. Then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A426A-4A06-2C99-2BD7-B3856F14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27048"/>
            <a:ext cx="8229600" cy="1781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7FB0F-1B71-D664-28E6-4284546D7C80}"/>
              </a:ext>
            </a:extLst>
          </p:cNvPr>
          <p:cNvSpPr txBox="1"/>
          <p:nvPr/>
        </p:nvSpPr>
        <p:spPr>
          <a:xfrm>
            <a:off x="939800" y="3528814"/>
            <a:ext cx="6187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Multiplying </a:t>
            </a:r>
            <a:r>
              <a:rPr lang="en-US" sz="18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sz="1800" b="1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</a:t>
            </a:r>
            <a:r>
              <a:rPr lang="en-US" sz="2400" dirty="0"/>
              <a:t> and </a:t>
            </a:r>
            <a:r>
              <a:rPr lang="en-US" sz="18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b="1" baseline="-25000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</a:t>
            </a:r>
            <a:r>
              <a:rPr lang="en-US" sz="2400" dirty="0"/>
              <a:t> we obtain the matrix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B5D1E-FDAD-CC34-C4FA-79DD07D73A01}"/>
              </a:ext>
            </a:extLst>
          </p:cNvPr>
          <p:cNvSpPr txBox="1"/>
          <p:nvPr/>
        </p:nvSpPr>
        <p:spPr>
          <a:xfrm>
            <a:off x="751840" y="4297680"/>
            <a:ext cx="1122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nonzero entries in this matrix tell us which elements are related by R◦S. Thus M = </a:t>
            </a:r>
            <a:r>
              <a:rPr lang="en-US" sz="28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sz="2800" b="1" baseline="-25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</a:t>
            </a:r>
            <a:r>
              <a:rPr lang="en-IN" sz="2800" dirty="0"/>
              <a:t> </a:t>
            </a:r>
            <a:r>
              <a:rPr lang="en-US" sz="28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sz="2800" b="1" baseline="-25000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</a:t>
            </a:r>
            <a:r>
              <a:rPr lang="en-US" sz="2800" dirty="0"/>
              <a:t> and MR◦S have the same nonzero entries.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6865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A1D9E-4DCF-3FA5-2091-004B636DE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4" t="2151" r="6273" b="5120"/>
          <a:stretch/>
        </p:blipFill>
        <p:spPr>
          <a:xfrm>
            <a:off x="741680" y="1214120"/>
            <a:ext cx="3769360" cy="331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29E87-2DD7-2C09-543D-46981363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479" y="334963"/>
            <a:ext cx="5871211" cy="4013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B3F4B-40C3-94E5-DF23-46ECE3F8BF84}"/>
              </a:ext>
            </a:extLst>
          </p:cNvPr>
          <p:cNvSpPr txBox="1"/>
          <p:nvPr/>
        </p:nvSpPr>
        <p:spPr>
          <a:xfrm>
            <a:off x="741680" y="314643"/>
            <a:ext cx="273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Solve: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376196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21178-1788-CB8F-8C63-D763DFF7D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" t="11704" r="8667" b="10963"/>
          <a:stretch/>
        </p:blipFill>
        <p:spPr>
          <a:xfrm>
            <a:off x="375920" y="802640"/>
            <a:ext cx="1075944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97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D66654-4B5B-0C72-20F8-85A22599B414}"/>
              </a:ext>
            </a:extLst>
          </p:cNvPr>
          <p:cNvSpPr txBox="1"/>
          <p:nvPr/>
        </p:nvSpPr>
        <p:spPr>
          <a:xfrm>
            <a:off x="345440" y="2017510"/>
            <a:ext cx="1088136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Ex1: </a:t>
            </a:r>
            <a:r>
              <a:rPr lang="en-US" sz="2400" b="1" dirty="0"/>
              <a:t>Consider the following five relations on the set A = {1, 2, 3, 4}:</a:t>
            </a:r>
          </a:p>
          <a:p>
            <a:r>
              <a:rPr lang="en-US" sz="2800" dirty="0"/>
              <a:t>R1 = {(1, 1), (1, 2), (2, 3), (1, 3), (4, 4)}</a:t>
            </a:r>
          </a:p>
          <a:p>
            <a:r>
              <a:rPr lang="en-US" sz="2800" dirty="0"/>
              <a:t>R2 = {(1, 1)(1, 2), (2, 1), (2, 2), (3, 3), (4, 4)}</a:t>
            </a:r>
          </a:p>
          <a:p>
            <a:r>
              <a:rPr lang="en-US" sz="2800" dirty="0"/>
              <a:t>R3 = {(1, 3), (2, 1)}</a:t>
            </a:r>
          </a:p>
          <a:p>
            <a:r>
              <a:rPr lang="en-US" sz="2800" dirty="0"/>
              <a:t>R4 = ∅, the empty relation</a:t>
            </a:r>
          </a:p>
          <a:p>
            <a:r>
              <a:rPr lang="en-US" sz="2800" dirty="0"/>
              <a:t>R5 = A × A, the universal relation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0F0E5-3577-BF14-8905-43DD4B2FB29D}"/>
              </a:ext>
            </a:extLst>
          </p:cNvPr>
          <p:cNvSpPr txBox="1"/>
          <p:nvPr/>
        </p:nvSpPr>
        <p:spPr>
          <a:xfrm>
            <a:off x="345440" y="746740"/>
            <a:ext cx="1135888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1. Reflexive Relations</a:t>
            </a:r>
          </a:p>
          <a:p>
            <a:r>
              <a:rPr lang="en-US" sz="2400" dirty="0"/>
              <a:t>A relation R on a set A is reflexive if </a:t>
            </a:r>
            <a:r>
              <a:rPr lang="en-US" sz="2400" dirty="0" err="1"/>
              <a:t>aRa</a:t>
            </a:r>
            <a:r>
              <a:rPr lang="en-US" sz="2400" dirty="0"/>
              <a:t> for every a ∈ A, that is, if (a, a) ∈ R for every a ∈ A. </a:t>
            </a:r>
          </a:p>
          <a:p>
            <a:r>
              <a:rPr lang="en-US" sz="2400" dirty="0"/>
              <a:t>Thus R is not reflexive if there exists a ∈ A such that (a, a) </a:t>
            </a:r>
            <a:r>
              <a:rPr lang="en-US" sz="2400" dirty="0">
                <a:sym typeface="Symbol" panose="05050102010706020507" pitchFamily="18" charset="2"/>
              </a:rPr>
              <a:t></a:t>
            </a:r>
            <a:r>
              <a:rPr lang="en-US" sz="2400" dirty="0"/>
              <a:t> R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252FD-C44D-E884-8F2E-B4E785C42925}"/>
              </a:ext>
            </a:extLst>
          </p:cNvPr>
          <p:cNvSpPr txBox="1"/>
          <p:nvPr/>
        </p:nvSpPr>
        <p:spPr>
          <a:xfrm>
            <a:off x="741680" y="22352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Properties </a:t>
            </a:r>
            <a:endParaRPr lang="en-IN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9A89EB-2B94-7F05-620F-49F25F77733B}"/>
              </a:ext>
            </a:extLst>
          </p:cNvPr>
          <p:cNvSpPr txBox="1"/>
          <p:nvPr/>
        </p:nvSpPr>
        <p:spPr>
          <a:xfrm>
            <a:off x="193040" y="4549676"/>
            <a:ext cx="113588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Determine which of the relations are reflexive. </a:t>
            </a:r>
          </a:p>
          <a:p>
            <a:r>
              <a:rPr lang="en-US" sz="2400" dirty="0"/>
              <a:t>Since A contains the four elements 1, 2, 3, and 4, a relation R on A is reflexive if it contains the four pairs (1, 1), (2, 2), (3, 3), and (4, 4). </a:t>
            </a:r>
          </a:p>
          <a:p>
            <a:r>
              <a:rPr lang="en-US" sz="2400" dirty="0"/>
              <a:t>Thus only R2 and the universal relation R5 = A × A are reflexive.</a:t>
            </a:r>
          </a:p>
          <a:p>
            <a:r>
              <a:rPr lang="en-US" sz="2400" dirty="0"/>
              <a:t>Note that </a:t>
            </a:r>
            <a:r>
              <a:rPr lang="en-US" sz="2400" b="1" dirty="0"/>
              <a:t>R1, R3, and R4 are not reflexive </a:t>
            </a:r>
            <a:r>
              <a:rPr lang="en-US" sz="2400" dirty="0"/>
              <a:t>since, for example, (2, 2) does not belong to any of them.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635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BA8A3-EC92-3B93-85AC-D6828EC9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D906B5E-77EF-57DC-5F18-2927B018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6960" y="0"/>
            <a:ext cx="9138603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000" dirty="0"/>
              <a:t>Using Matrices to Denote Cartesian Product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BE138B1-4671-5EE2-9696-C1E104B524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05840" y="1509712"/>
            <a:ext cx="10678160" cy="1919288"/>
          </a:xfrm>
        </p:spPr>
        <p:txBody>
          <a:bodyPr/>
          <a:lstStyle/>
          <a:p>
            <a:pPr eaLnBrk="1" hangingPunct="1"/>
            <a:r>
              <a:rPr lang="en-GB" altLang="en-US" dirty="0"/>
              <a:t>For Cartesian Product of two sets, you can use a matrix to find the sets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dirty="0"/>
              <a:t>Example: Assume A = {1, 2, 3} and B = {a, b, c}. The table below represents A </a:t>
            </a:r>
            <a:r>
              <a:rPr lang="en-US" altLang="en-US" dirty="0">
                <a:cs typeface="Arial" panose="020B0604020202020204" pitchFamily="34" charset="0"/>
              </a:rPr>
              <a:t>× B.</a:t>
            </a:r>
            <a:endParaRPr lang="en-US" altLang="en-US" sz="2400" dirty="0">
              <a:cs typeface="Arial" panose="020B0604020202020204" pitchFamily="34" charset="0"/>
            </a:endParaRPr>
          </a:p>
        </p:txBody>
      </p:sp>
      <p:graphicFrame>
        <p:nvGraphicFramePr>
          <p:cNvPr id="893012" name="Group 84">
            <a:extLst>
              <a:ext uri="{FF2B5EF4-FFF2-40B4-BE49-F238E27FC236}">
                <a16:creationId xmlns:a16="http://schemas.microsoft.com/office/drawing/2014/main" id="{53C56B79-D850-8AFE-FCA9-6AC40F21C92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3176589" y="3582989"/>
          <a:ext cx="6188075" cy="2619376"/>
        </p:xfrm>
        <a:graphic>
          <a:graphicData uri="http://schemas.openxmlformats.org/drawingml/2006/table">
            <a:tbl>
              <a:tblPr/>
              <a:tblGrid>
                <a:gridCol w="154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56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0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(1, 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(1, 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(1, c)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6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(2, 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(2, 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(2, c)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0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(3, 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(3, 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(3, c)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AFE0E-D9FC-584A-4F6A-AD0B2EB57DE0}"/>
              </a:ext>
            </a:extLst>
          </p:cNvPr>
          <p:cNvSpPr txBox="1"/>
          <p:nvPr/>
        </p:nvSpPr>
        <p:spPr>
          <a:xfrm>
            <a:off x="467360" y="841216"/>
            <a:ext cx="10515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matrix of a </a:t>
            </a:r>
            <a:r>
              <a:rPr lang="en-US" sz="2800" b="1" dirty="0"/>
              <a:t>reflexive relation </a:t>
            </a:r>
            <a:r>
              <a:rPr lang="en-US" sz="2800" dirty="0"/>
              <a:t>must have </a:t>
            </a:r>
            <a:r>
              <a:rPr lang="en-US" sz="2800" b="1" dirty="0"/>
              <a:t>all 1’s on its main diagonal</a:t>
            </a:r>
            <a:r>
              <a:rPr lang="en-US" sz="2800" dirty="0"/>
              <a:t>,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matrix of an </a:t>
            </a:r>
            <a:r>
              <a:rPr lang="en-US" sz="2800" b="1" dirty="0"/>
              <a:t>irreflexive</a:t>
            </a:r>
            <a:r>
              <a:rPr lang="en-US" sz="2800" dirty="0"/>
              <a:t> relation must have </a:t>
            </a:r>
            <a:r>
              <a:rPr lang="en-US" sz="2800" b="1" dirty="0"/>
              <a:t>all 0’s on its main diagonal.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reflexive relation has a cycle of length 1 at every vertex, while an irreflexive relation has no cycles of length 1.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8AB-B838-ECBA-1638-248962B1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54" y="3840480"/>
            <a:ext cx="8339046" cy="23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1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308A5-A924-7C99-B945-94AD6D6D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35281"/>
            <a:ext cx="8778240" cy="87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0C1F8-6E36-7DE5-3342-4A490428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15" y="1595120"/>
            <a:ext cx="8487609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54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C9C5C-3497-5217-EA4E-56965BEC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6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87701-63B0-A1A1-3D1F-1FAD4CC4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64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243FC-9DE9-ADE5-D6CA-81975CC24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86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0BA2C-1578-05DC-A579-2C5B0DFA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2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D30BB-53B9-7CE4-C8AF-DD7F37BC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73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2BF4F-AC5E-6067-CA35-742FE0E1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33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73079-875C-EEBA-6844-E856C5B1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98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937CB-AA23-2064-566B-CE68A822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2803BBD-8DB2-801A-6D78-4788D7A12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320" y="1833324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dirty="0"/>
              <a:t>Theorem : Cardinality of Cartesian Product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E147C34-3F1D-8428-CD3B-4B53332671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1" y="3032761"/>
            <a:ext cx="10800080" cy="2138679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dirty="0"/>
              <a:t>	The cardinality of the Cartesian Product equals the product of the cardinality of all of the sets:</a:t>
            </a:r>
            <a:endParaRPr lang="en-US" altLang="en-US" dirty="0"/>
          </a:p>
          <a:p>
            <a:pPr eaLnBrk="1" hangingPunct="1">
              <a:buFontTx/>
              <a:buNone/>
            </a:pPr>
            <a:endParaRPr lang="en-GB" altLang="en-US" dirty="0"/>
          </a:p>
          <a:p>
            <a:pPr algn="ctr" eaLnBrk="1" hangingPunct="1">
              <a:buFontTx/>
              <a:buNone/>
            </a:pPr>
            <a:r>
              <a:rPr lang="en-GB" altLang="en-US" dirty="0"/>
              <a:t>| A</a:t>
            </a:r>
            <a:r>
              <a:rPr lang="en-GB" altLang="en-US" baseline="-25000" dirty="0"/>
              <a:t>1</a:t>
            </a:r>
            <a:r>
              <a:rPr lang="en-GB" altLang="en-US" dirty="0"/>
              <a:t> </a:t>
            </a:r>
            <a:r>
              <a:rPr lang="en-GB" altLang="en-US" dirty="0">
                <a:sym typeface="Symbol" panose="05050102010706020507" pitchFamily="18" charset="2"/>
              </a:rPr>
              <a:t></a:t>
            </a:r>
            <a:r>
              <a:rPr lang="en-GB" altLang="en-US" dirty="0"/>
              <a:t> A</a:t>
            </a:r>
            <a:r>
              <a:rPr lang="en-GB" altLang="en-US" baseline="-25000" dirty="0"/>
              <a:t>2</a:t>
            </a:r>
            <a:r>
              <a:rPr lang="en-GB" altLang="en-US" dirty="0"/>
              <a:t> </a:t>
            </a:r>
            <a:r>
              <a:rPr lang="en-GB" altLang="en-US" dirty="0">
                <a:sym typeface="Symbol" panose="05050102010706020507" pitchFamily="18" charset="2"/>
              </a:rPr>
              <a:t></a:t>
            </a:r>
            <a:r>
              <a:rPr lang="en-GB" altLang="en-US" dirty="0"/>
              <a:t> … </a:t>
            </a:r>
            <a:r>
              <a:rPr lang="en-GB" altLang="en-US" dirty="0">
                <a:sym typeface="Symbol" panose="05050102010706020507" pitchFamily="18" charset="2"/>
              </a:rPr>
              <a:t></a:t>
            </a:r>
            <a:r>
              <a:rPr lang="en-GB" altLang="en-US" dirty="0"/>
              <a:t> A</a:t>
            </a:r>
            <a:r>
              <a:rPr lang="en-GB" altLang="en-US" baseline="-25000" dirty="0"/>
              <a:t>m</a:t>
            </a:r>
            <a:r>
              <a:rPr lang="en-GB" altLang="en-US" dirty="0"/>
              <a:t> | = | A</a:t>
            </a:r>
            <a:r>
              <a:rPr lang="en-GB" altLang="en-US" baseline="-25000" dirty="0"/>
              <a:t>1</a:t>
            </a:r>
            <a:r>
              <a:rPr lang="en-GB" altLang="en-US" dirty="0"/>
              <a:t> | </a:t>
            </a:r>
            <a:r>
              <a:rPr lang="en-GB" altLang="en-US" dirty="0">
                <a:sym typeface="Symbol" panose="05050102010706020507" pitchFamily="18" charset="2"/>
              </a:rPr>
              <a:t></a:t>
            </a:r>
            <a:r>
              <a:rPr lang="en-GB" altLang="en-US" dirty="0"/>
              <a:t> | A</a:t>
            </a:r>
            <a:r>
              <a:rPr lang="en-GB" altLang="en-US" baseline="-25000" dirty="0"/>
              <a:t>2</a:t>
            </a:r>
            <a:r>
              <a:rPr lang="en-GB" altLang="en-US" dirty="0"/>
              <a:t> | </a:t>
            </a:r>
            <a:r>
              <a:rPr lang="en-GB" altLang="en-US" dirty="0">
                <a:sym typeface="Symbol" panose="05050102010706020507" pitchFamily="18" charset="2"/>
              </a:rPr>
              <a:t></a:t>
            </a:r>
            <a:r>
              <a:rPr lang="en-GB" altLang="en-US" dirty="0"/>
              <a:t> … </a:t>
            </a:r>
            <a:r>
              <a:rPr lang="en-GB" altLang="en-US" dirty="0">
                <a:sym typeface="Symbol" panose="05050102010706020507" pitchFamily="18" charset="2"/>
              </a:rPr>
              <a:t></a:t>
            </a:r>
            <a:r>
              <a:rPr lang="en-GB" altLang="en-US" dirty="0"/>
              <a:t> | A</a:t>
            </a:r>
            <a:r>
              <a:rPr lang="en-GB" altLang="en-US" baseline="-25000" dirty="0"/>
              <a:t>m</a:t>
            </a:r>
            <a:r>
              <a:rPr lang="en-GB" altLang="en-US" dirty="0"/>
              <a:t> |</a:t>
            </a:r>
            <a:endParaRPr lang="en-GB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CF27F-E707-7249-BE1F-D0690D92FAB1}"/>
              </a:ext>
            </a:extLst>
          </p:cNvPr>
          <p:cNvSpPr txBox="1"/>
          <p:nvPr/>
        </p:nvSpPr>
        <p:spPr>
          <a:xfrm>
            <a:off x="0" y="302736"/>
            <a:ext cx="120802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If A1, A2, …, Am are nonempty sets, then the Cartesian Product of them or Product Sets is the set of all ordered m-tuples (a1, a2, …, am), where ai </a:t>
            </a:r>
            <a:r>
              <a:rPr lang="en-IN" sz="2800" dirty="0"/>
              <a:t>∈</a:t>
            </a:r>
            <a:r>
              <a:rPr lang="en-US" sz="2800" dirty="0"/>
              <a:t> Ai, </a:t>
            </a:r>
          </a:p>
          <a:p>
            <a:r>
              <a:rPr lang="en-US" sz="2800" dirty="0" err="1"/>
              <a:t>i</a:t>
            </a:r>
            <a:r>
              <a:rPr lang="en-US" sz="2800" dirty="0"/>
              <a:t> = 1, 2m … m. Denoted </a:t>
            </a:r>
            <a:r>
              <a:rPr lang="it-IT" sz="2800" dirty="0"/>
              <a:t>A1 × A2 ×···× Am = {(a1, a2,..., am) | ai ∈ Ai, i = 1, 2,..., m}</a:t>
            </a:r>
            <a:endParaRPr lang="en-US" sz="2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2B9DC-1CE3-A3BD-CF7D-7BE2419B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67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68BFC-9451-9C1F-8268-AF4B8001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0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762B1B-1CBF-50ED-C848-D1EF56022F43}"/>
              </a:ext>
            </a:extLst>
          </p:cNvPr>
          <p:cNvSpPr txBox="1"/>
          <p:nvPr/>
        </p:nvSpPr>
        <p:spPr>
          <a:xfrm>
            <a:off x="284480" y="365760"/>
            <a:ext cx="1179576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Symmetric and Antisymmetric Relations</a:t>
            </a:r>
          </a:p>
          <a:p>
            <a:r>
              <a:rPr lang="en-US" sz="2400" b="1" dirty="0"/>
              <a:t>2.</a:t>
            </a:r>
            <a:r>
              <a:rPr lang="en-US" sz="2400" dirty="0"/>
              <a:t> A relation R on a set A is symmetric 			</a:t>
            </a:r>
          </a:p>
          <a:p>
            <a:r>
              <a:rPr lang="en-US" sz="2400" dirty="0"/>
              <a:t>	</a:t>
            </a:r>
            <a:r>
              <a:rPr lang="en-US" sz="2400" b="1" dirty="0"/>
              <a:t>if whenever </a:t>
            </a:r>
            <a:r>
              <a:rPr lang="en-US" sz="2400" b="1" dirty="0" err="1"/>
              <a:t>aRb</a:t>
            </a:r>
            <a:r>
              <a:rPr lang="en-US" sz="2400" b="1" dirty="0"/>
              <a:t> then </a:t>
            </a:r>
            <a:r>
              <a:rPr lang="en-US" sz="2400" b="1" dirty="0" err="1"/>
              <a:t>bRa</a:t>
            </a:r>
            <a:r>
              <a:rPr lang="en-US" sz="2400" dirty="0"/>
              <a:t>, that is,</a:t>
            </a:r>
          </a:p>
          <a:p>
            <a:r>
              <a:rPr lang="en-US" sz="2400" dirty="0"/>
              <a:t>		 </a:t>
            </a:r>
            <a:r>
              <a:rPr lang="en-US" sz="2400" b="1" dirty="0"/>
              <a:t>if whenever(a, b) ∈ R then (b, a) ∈ R.</a:t>
            </a:r>
          </a:p>
          <a:p>
            <a:r>
              <a:rPr lang="en-US" sz="2400" dirty="0"/>
              <a:t>Thus R is not symmetric or asymmetric if there exists a, b ∈ A such that (a, b) ∈ R but</a:t>
            </a:r>
          </a:p>
          <a:p>
            <a:r>
              <a:rPr lang="en-US" sz="2400" dirty="0"/>
              <a:t> (b, a)     R.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3854B-2D72-AC7B-158F-19835C13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22" y="2364165"/>
            <a:ext cx="219075" cy="371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DBDBA-9422-D294-AE07-A25F5207E625}"/>
              </a:ext>
            </a:extLst>
          </p:cNvPr>
          <p:cNvSpPr txBox="1"/>
          <p:nvPr/>
        </p:nvSpPr>
        <p:spPr>
          <a:xfrm>
            <a:off x="284480" y="2797195"/>
            <a:ext cx="10464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Ex1: Consider the following five relations on the set A = {1, 2, 3, 4}:</a:t>
            </a:r>
          </a:p>
          <a:p>
            <a:r>
              <a:rPr lang="en-US" sz="2400" dirty="0"/>
              <a:t>R1 = {(1, 1), (1, 2), (2, 3), (1, 3), (4, 4)}</a:t>
            </a:r>
          </a:p>
          <a:p>
            <a:r>
              <a:rPr lang="en-US" sz="2400" dirty="0"/>
              <a:t>R2 = {(1, 1)(1, 2), (2, 1), (2, 2), (3, 3), (4, 4)}</a:t>
            </a:r>
          </a:p>
          <a:p>
            <a:r>
              <a:rPr lang="en-US" sz="2400" dirty="0"/>
              <a:t>R3 = {(1, 3), (2, 1)}</a:t>
            </a:r>
          </a:p>
          <a:p>
            <a:r>
              <a:rPr lang="en-US" sz="2400" dirty="0"/>
              <a:t>R4 = ∅, the empty relation</a:t>
            </a:r>
          </a:p>
          <a:p>
            <a:r>
              <a:rPr lang="en-US" sz="2400" dirty="0"/>
              <a:t>R5 = A × A, the universal relation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077F4-D426-D4A4-3289-92BC9316C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" y="5385517"/>
            <a:ext cx="11892280" cy="7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19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8B0180-AAA4-4E29-BB9C-2604F933DA2F}"/>
              </a:ext>
            </a:extLst>
          </p:cNvPr>
          <p:cNvSpPr txBox="1"/>
          <p:nvPr/>
        </p:nvSpPr>
        <p:spPr>
          <a:xfrm>
            <a:off x="193040" y="294640"/>
            <a:ext cx="117246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3.</a:t>
            </a:r>
            <a:r>
              <a:rPr lang="en-US" sz="2400" dirty="0"/>
              <a:t> A relation R on a set A is antisymmetric</a:t>
            </a:r>
          </a:p>
          <a:p>
            <a:r>
              <a:rPr lang="en-US" sz="2400" dirty="0"/>
              <a:t>	 </a:t>
            </a:r>
            <a:r>
              <a:rPr lang="en-US" sz="2400" b="1" dirty="0"/>
              <a:t>if whenever </a:t>
            </a:r>
            <a:r>
              <a:rPr lang="en-US" sz="2400" b="1" dirty="0" err="1"/>
              <a:t>aRb</a:t>
            </a:r>
            <a:r>
              <a:rPr lang="en-US" sz="2400" b="1" dirty="0"/>
              <a:t> and </a:t>
            </a:r>
            <a:r>
              <a:rPr lang="en-US" sz="2400" b="1" dirty="0" err="1"/>
              <a:t>bRa</a:t>
            </a:r>
            <a:r>
              <a:rPr lang="en-US" sz="2400" b="1" dirty="0"/>
              <a:t> then a = b, </a:t>
            </a:r>
          </a:p>
          <a:p>
            <a:r>
              <a:rPr lang="en-US" sz="2400" dirty="0"/>
              <a:t>		that is, </a:t>
            </a:r>
            <a:r>
              <a:rPr lang="en-US" sz="2400" b="1" dirty="0"/>
              <a:t>if a = b and </a:t>
            </a:r>
            <a:r>
              <a:rPr lang="en-US" sz="2400" b="1" dirty="0" err="1"/>
              <a:t>aRb</a:t>
            </a:r>
            <a:r>
              <a:rPr lang="en-US" sz="2400" b="1" dirty="0"/>
              <a:t> then </a:t>
            </a:r>
            <a:r>
              <a:rPr lang="en-US" sz="2400" b="1" dirty="0" err="1"/>
              <a:t>bRa</a:t>
            </a:r>
            <a:r>
              <a:rPr lang="en-US" sz="2400" dirty="0"/>
              <a:t>.</a:t>
            </a:r>
          </a:p>
          <a:p>
            <a:r>
              <a:rPr lang="en-US" sz="2400" dirty="0"/>
              <a:t>Thus R is not antisymmetric if there exist distinct elements a and b in A such that </a:t>
            </a:r>
            <a:r>
              <a:rPr lang="en-US" sz="2400" dirty="0" err="1"/>
              <a:t>aRb</a:t>
            </a:r>
            <a:r>
              <a:rPr lang="en-US" sz="2400" dirty="0"/>
              <a:t> and </a:t>
            </a:r>
            <a:r>
              <a:rPr lang="en-US" sz="2400" dirty="0" err="1"/>
              <a:t>bRa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AA0CA-2F42-71CA-8806-DFB4E7B8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66" y="2352397"/>
            <a:ext cx="10559187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C6D62F-8856-20BB-8C95-2BBA79E28F44}"/>
              </a:ext>
            </a:extLst>
          </p:cNvPr>
          <p:cNvSpPr txBox="1"/>
          <p:nvPr/>
        </p:nvSpPr>
        <p:spPr>
          <a:xfrm>
            <a:off x="396240" y="325572"/>
            <a:ext cx="11297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Exercise: Consider the following five relations:</a:t>
            </a:r>
          </a:p>
          <a:p>
            <a:r>
              <a:rPr lang="en-US" sz="2800" b="1" dirty="0"/>
              <a:t>Determine which relations are reflexive, symmetric, and antisymmetric.</a:t>
            </a: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CFAA1-658C-8F0F-57B4-0CDD378E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661160"/>
            <a:ext cx="11450320" cy="21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67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490BB-731B-4C0B-0BD4-5FD2800D0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15368"/>
            <a:ext cx="11419840" cy="1369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9DB017-77F9-8102-1757-7952C9359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899920"/>
            <a:ext cx="11572240" cy="1843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734999-F0F5-02F1-93E8-719C582F5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58503"/>
            <a:ext cx="11572240" cy="1605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2A72F-C062-7B6E-E1F4-98296F182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" y="5540135"/>
            <a:ext cx="11846560" cy="12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19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0CD79-D756-4379-09FD-1042F18EA10F}"/>
                  </a:ext>
                </a:extLst>
              </p:cNvPr>
              <p:cNvSpPr txBox="1"/>
              <p:nvPr/>
            </p:nvSpPr>
            <p:spPr>
              <a:xfrm>
                <a:off x="101600" y="873760"/>
                <a:ext cx="10170160" cy="538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Symmetric: Transpose of a matrix and matrix are same. if mi j = 1, then m ji = 1. if m ji = 0, then mi j = 0 , 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Asymmetric: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2800" dirty="0"/>
                  <a:t>		</a:t>
                </a:r>
              </a:p>
              <a:p>
                <a:r>
                  <a:rPr lang="en-US" sz="2800" dirty="0"/>
                  <a:t>           </a:t>
                </a:r>
              </a:p>
              <a:p>
                <a:r>
                  <a:rPr lang="en-US" sz="2800" dirty="0"/>
                  <a:t>    if mi j = 1, then m ji = 0 </a:t>
                </a:r>
              </a:p>
              <a:p>
                <a:r>
                  <a:rPr lang="en-US" sz="2800" dirty="0"/>
                  <a:t>      and mii = 0 for all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; </a:t>
                </a:r>
              </a:p>
              <a:p>
                <a:r>
                  <a:rPr lang="en-US" sz="2800" dirty="0"/>
                  <a:t>that is, the main diagonal of the matrix MR consists entirely of 0’s.</a:t>
                </a:r>
              </a:p>
              <a:p>
                <a:endParaRPr lang="en-US" sz="2800" dirty="0"/>
              </a:p>
              <a:p>
                <a:r>
                  <a:rPr lang="en-IN" sz="2800" dirty="0"/>
                  <a:t>Antisymmetric   :</a:t>
                </a:r>
                <a:r>
                  <a:rPr lang="en-US" sz="2800" dirty="0"/>
                  <a:t>		 if </a:t>
                </a:r>
                <a:r>
                  <a:rPr lang="en-IN" sz="2800" dirty="0"/>
                  <a:t> </a:t>
                </a:r>
                <a:r>
                  <a:rPr lang="en-IN" sz="2800" dirty="0" err="1"/>
                  <a:t>i</a:t>
                </a:r>
                <a:r>
                  <a:rPr lang="en-IN" sz="2800" dirty="0"/>
                  <a:t> </a:t>
                </a:r>
                <a:r>
                  <a:rPr lang="en-IN" sz="2800" dirty="0">
                    <a:sym typeface="Symbol" panose="05050102010706020507" pitchFamily="18" charset="2"/>
                  </a:rPr>
                  <a:t></a:t>
                </a:r>
                <a:r>
                  <a:rPr lang="en-US" sz="2800" dirty="0"/>
                  <a:t> j, then mi j = 0 or m ji = 0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0CD79-D756-4379-09FD-1042F18EA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873760"/>
                <a:ext cx="10170160" cy="5386731"/>
              </a:xfrm>
              <a:prstGeom prst="rect">
                <a:avLst/>
              </a:prstGeom>
              <a:blipFill>
                <a:blip r:embed="rId2"/>
                <a:stretch>
                  <a:fillRect l="-1259" t="-10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ket 3">
            <a:extLst>
              <a:ext uri="{FF2B5EF4-FFF2-40B4-BE49-F238E27FC236}">
                <a16:creationId xmlns:a16="http://schemas.microsoft.com/office/drawing/2014/main" id="{173C6055-E5D9-0DB8-7D8B-848D4CEB6276}"/>
              </a:ext>
            </a:extLst>
          </p:cNvPr>
          <p:cNvSpPr/>
          <p:nvPr/>
        </p:nvSpPr>
        <p:spPr>
          <a:xfrm>
            <a:off x="2179321" y="2138680"/>
            <a:ext cx="45719" cy="129032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71FD5B37-6FA8-11D6-01F8-AFE1FB4BE386}"/>
              </a:ext>
            </a:extLst>
          </p:cNvPr>
          <p:cNvSpPr/>
          <p:nvPr/>
        </p:nvSpPr>
        <p:spPr>
          <a:xfrm>
            <a:off x="3830320" y="2138680"/>
            <a:ext cx="45719" cy="129032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6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51EEA-4055-C8B4-E449-69BA780D5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2" y="138112"/>
            <a:ext cx="7686675" cy="6581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082E72-2A32-191A-DD55-3F5ACDF7D2CD}"/>
              </a:ext>
            </a:extLst>
          </p:cNvPr>
          <p:cNvSpPr txBox="1"/>
          <p:nvPr/>
        </p:nvSpPr>
        <p:spPr>
          <a:xfrm>
            <a:off x="8188960" y="508000"/>
            <a:ext cx="3810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R1, R2…..Symmetric</a:t>
            </a:r>
          </a:p>
          <a:p>
            <a:endParaRPr lang="en-US" sz="2400" dirty="0"/>
          </a:p>
          <a:p>
            <a:r>
              <a:rPr lang="en-US" sz="2400" dirty="0"/>
              <a:t>R3 Antisymmetric, not asymmetric as 1’s in diagonal</a:t>
            </a:r>
          </a:p>
          <a:p>
            <a:endParaRPr lang="en-US" sz="2400" dirty="0"/>
          </a:p>
          <a:p>
            <a:r>
              <a:rPr lang="en-US" sz="2400" dirty="0"/>
              <a:t>R4….Not all 3 symmetric, asymmetric (4,1  1,4) antisymmetric </a:t>
            </a:r>
          </a:p>
          <a:p>
            <a:endParaRPr lang="en-US" sz="2400" dirty="0"/>
          </a:p>
          <a:p>
            <a:r>
              <a:rPr lang="en-US" sz="2400" dirty="0"/>
              <a:t>R5 : antisymmetric, not asymmetric</a:t>
            </a:r>
          </a:p>
          <a:p>
            <a:endParaRPr lang="en-US" sz="2400" dirty="0"/>
          </a:p>
          <a:p>
            <a:r>
              <a:rPr lang="en-US" sz="2400" dirty="0"/>
              <a:t>R6 : asymmetric and antisymmetric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00914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17097-19FD-B5C4-6E61-61EF08DA677D}"/>
              </a:ext>
            </a:extLst>
          </p:cNvPr>
          <p:cNvSpPr txBox="1"/>
          <p:nvPr/>
        </p:nvSpPr>
        <p:spPr>
          <a:xfrm>
            <a:off x="629920" y="223520"/>
            <a:ext cx="104241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sz="2800" b="1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What is an Equivalence Relation?</a:t>
            </a:r>
          </a:p>
          <a:p>
            <a:pPr algn="just" fontAlgn="base"/>
            <a:endParaRPr lang="en-US" sz="2800" b="1" i="0" dirty="0">
              <a:solidFill>
                <a:srgbClr val="273239"/>
              </a:solidFill>
              <a:effectLst/>
              <a:highlight>
                <a:srgbClr val="FFFFFF"/>
              </a:highlight>
            </a:endParaRPr>
          </a:p>
          <a:p>
            <a:pPr algn="just" fontAlgn="base"/>
            <a:r>
              <a:rPr lang="en-US" sz="28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A relation R on a set A is called an equivalence relation if it is</a:t>
            </a:r>
          </a:p>
          <a:p>
            <a:pPr algn="just" fontAlgn="base">
              <a:buFont typeface="+mj-lt"/>
              <a:buAutoNum type="arabicPeriod"/>
            </a:pPr>
            <a:r>
              <a:rPr lang="en-US" sz="2800" b="1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Reflexive Relation</a:t>
            </a:r>
            <a:r>
              <a:rPr lang="en-US" sz="28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: (a, a) ∈ R ∀ a ∈ A, i.e. </a:t>
            </a:r>
            <a:r>
              <a:rPr lang="en-US" sz="2800" b="0" i="0" dirty="0" err="1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aRa</a:t>
            </a:r>
            <a:r>
              <a:rPr lang="en-US" sz="28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 for all a ∈ A.</a:t>
            </a:r>
          </a:p>
          <a:p>
            <a:pPr algn="just" fontAlgn="base">
              <a:buFont typeface="+mj-lt"/>
              <a:buAutoNum type="arabicPeriod"/>
            </a:pPr>
            <a:r>
              <a:rPr lang="en-US" sz="2800" b="1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Symmetric Relation</a:t>
            </a:r>
            <a:r>
              <a:rPr lang="en-US" sz="28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: ∀ a, b ∈ A, (a, b) ∈ R ↔ (b, a) ∈ R.</a:t>
            </a:r>
          </a:p>
          <a:p>
            <a:pPr algn="just" fontAlgn="base">
              <a:buFont typeface="+mj-lt"/>
              <a:buAutoNum type="arabicPeriod"/>
            </a:pPr>
            <a:r>
              <a:rPr lang="en-US" sz="2800" b="1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Transitive Relation</a:t>
            </a:r>
            <a:r>
              <a:rPr lang="en-US" sz="28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: ∀ a, b, c ∈ A, if (a, b) ∈ R and (b, c) ∈ R then (a, c) ∈ R.</a:t>
            </a:r>
          </a:p>
          <a:p>
            <a:pPr algn="just" fontAlgn="base"/>
            <a:r>
              <a:rPr lang="en-US" sz="28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where R is a subset of (A x A), i.e. the cartesian product of set A with itself.</a:t>
            </a:r>
          </a:p>
        </p:txBody>
      </p:sp>
    </p:spTree>
    <p:extLst>
      <p:ext uri="{BB962C8B-B14F-4D97-AF65-F5344CB8AC3E}">
        <p14:creationId xmlns:p14="http://schemas.microsoft.com/office/powerpoint/2010/main" val="3025787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F09E8-953E-E6D3-C3A4-203B4ED5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4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EED6B-43CD-EA4F-108E-9B888F31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15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FE76F-BBA4-FE6F-CA68-8761EBA7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43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223F1-1021-8536-19DD-CA327ED3D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1"/>
          <a:stretch/>
        </p:blipFill>
        <p:spPr>
          <a:xfrm>
            <a:off x="0" y="0"/>
            <a:ext cx="12192000" cy="625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70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B33E6-A8E7-BD91-B9D9-AB7FF8C8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60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71BC1-CAD1-0BCB-C44A-B509C8DF5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23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35B92-96D3-3957-5C52-B6A71C07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0F1E81-96F5-E181-92A1-3DFE4703F5E6}"/>
              </a:ext>
            </a:extLst>
          </p:cNvPr>
          <p:cNvSpPr txBox="1"/>
          <p:nvPr/>
        </p:nvSpPr>
        <p:spPr>
          <a:xfrm>
            <a:off x="375920" y="355600"/>
            <a:ext cx="1148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Operations on Relations:</a:t>
            </a:r>
          </a:p>
          <a:p>
            <a:r>
              <a:rPr lang="en-US" sz="2400" dirty="0"/>
              <a:t>Let R and S be relations from a set A to a set B. Then, if we remember that R and S are simply subsets of A × B, we can use set operations on R and S</a:t>
            </a:r>
          </a:p>
          <a:p>
            <a:r>
              <a:rPr lang="en-US" sz="2800" dirty="0"/>
              <a:t> 1. </a:t>
            </a:r>
            <a:r>
              <a:rPr lang="en-IN" sz="2800" dirty="0"/>
              <a:t>complementary relation</a:t>
            </a:r>
            <a:r>
              <a:rPr lang="en-US" sz="2800" dirty="0"/>
              <a:t>: the complement of R,        is referred to as the complementary relation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B0E37-9452-D8FB-CCB8-E50995479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863" y="1650989"/>
            <a:ext cx="238125" cy="35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B8539-6BC1-94B9-8DA0-2EADFB89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997" y="2865809"/>
            <a:ext cx="3819525" cy="504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D1C45-2E5D-F6A4-6311-CCF2D95A6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98" y="2540967"/>
            <a:ext cx="9991725" cy="352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1ACF05-88A2-65C6-D96F-7C1FA81B5D94}"/>
              </a:ext>
            </a:extLst>
          </p:cNvPr>
          <p:cNvSpPr txBox="1"/>
          <p:nvPr/>
        </p:nvSpPr>
        <p:spPr>
          <a:xfrm>
            <a:off x="375921" y="3370634"/>
            <a:ext cx="11480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2. We can also form the intersection R ∩ S and the union R ∪ S of the relations R and S. In relational terms, we see that a R ∩ S b means that </a:t>
            </a:r>
            <a:r>
              <a:rPr lang="en-US" sz="2800" dirty="0" err="1"/>
              <a:t>aRb</a:t>
            </a:r>
            <a:r>
              <a:rPr lang="en-US" sz="2800" dirty="0"/>
              <a:t> and </a:t>
            </a:r>
            <a:r>
              <a:rPr lang="en-US" sz="2800" dirty="0" err="1"/>
              <a:t>aSb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3. A different type of operation on a relation R from A to B is the formation of the inverse, usually written        . The relation           is a relation from B to A (reverse order from R) defined by b         a if and only if </a:t>
            </a:r>
            <a:r>
              <a:rPr lang="en-US" sz="2800" dirty="0" err="1"/>
              <a:t>aRb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8132CE-C351-42AD-5F59-9E5C95BD9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495" y="5580387"/>
            <a:ext cx="504825" cy="333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A6F79B-69E9-6444-D448-2A3885607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612" y="5209501"/>
            <a:ext cx="504825" cy="333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94E217-A75E-416D-ECFE-A9E98A27B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272" y="5209500"/>
            <a:ext cx="5048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38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E5FC1-5C41-FAC0-F4BC-C6C62699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656273"/>
            <a:ext cx="6888163" cy="2076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3AEAE-90B9-64F4-B113-94B1F12DB1CE}"/>
              </a:ext>
            </a:extLst>
          </p:cNvPr>
          <p:cNvSpPr txBox="1"/>
          <p:nvPr/>
        </p:nvSpPr>
        <p:spPr>
          <a:xfrm>
            <a:off x="487680" y="162560"/>
            <a:ext cx="464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Example1: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55EAC-7E74-F73C-77CF-36D466B23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2586673"/>
            <a:ext cx="7355840" cy="427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37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8EEB3-69F8-6574-ED3A-F436E755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20" y="132081"/>
            <a:ext cx="4917440" cy="262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A2BCCA-6AD5-190A-BA33-37B02FC2B053}"/>
              </a:ext>
            </a:extLst>
          </p:cNvPr>
          <p:cNvSpPr txBox="1"/>
          <p:nvPr/>
        </p:nvSpPr>
        <p:spPr>
          <a:xfrm>
            <a:off x="447040" y="132080"/>
            <a:ext cx="312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2: 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789CE-AE2D-D6F2-5795-E64FDB2BB4EB}"/>
              </a:ext>
            </a:extLst>
          </p:cNvPr>
          <p:cNvSpPr txBox="1"/>
          <p:nvPr/>
        </p:nvSpPr>
        <p:spPr>
          <a:xfrm>
            <a:off x="629920" y="90111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Let A = {a, b, c, d, e} and let R and S be two relations on A whose corresponding digraphs are shown in Figure. Find       ,            ,   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6502A-D977-729A-C98A-332B6ACC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19" y="1634719"/>
            <a:ext cx="352425" cy="466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AC53A6-3BCE-71F3-B6F3-6E3660568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470" y="1701394"/>
            <a:ext cx="628650" cy="400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C97E78-2735-F348-8F2F-67E3C38B3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246" y="1702258"/>
            <a:ext cx="847725" cy="39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A76734-EB67-1E13-8BE5-7DB661854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5" y="2794407"/>
            <a:ext cx="99250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93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9A2CEB-DA7D-BCD7-967C-469C893A253C}"/>
              </a:ext>
            </a:extLst>
          </p:cNvPr>
          <p:cNvSpPr txBox="1"/>
          <p:nvPr/>
        </p:nvSpPr>
        <p:spPr>
          <a:xfrm>
            <a:off x="457200" y="264160"/>
            <a:ext cx="360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3: 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718D-1EF5-A7BF-D07D-8970A58A5B81}"/>
              </a:ext>
            </a:extLst>
          </p:cNvPr>
          <p:cNvSpPr txBox="1"/>
          <p:nvPr/>
        </p:nvSpPr>
        <p:spPr>
          <a:xfrm>
            <a:off x="2346960" y="341104"/>
            <a:ext cx="98450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Let A = {1, 2, 3} and let R and S be relations on A. Suppose that the matrices of R and S are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58AA7-DA85-54C6-3191-D5766D20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63" y="1234758"/>
            <a:ext cx="5692458" cy="1275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E7B88B-BF3A-E06D-BD0C-3F063BE0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363789"/>
            <a:ext cx="8229600" cy="30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983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58ED0-2867-479C-473B-9A10AECF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5" y="1588172"/>
            <a:ext cx="8473433" cy="3064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867BBE-DB18-A20F-09C9-F13758E76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40" y="41313"/>
            <a:ext cx="3019425" cy="1514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24B227-B571-07B4-FD8F-051B803D20C8}"/>
              </a:ext>
            </a:extLst>
          </p:cNvPr>
          <p:cNvSpPr txBox="1"/>
          <p:nvPr/>
        </p:nvSpPr>
        <p:spPr>
          <a:xfrm>
            <a:off x="610265" y="489397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R is a relation on a set A, then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651F9D-B3D0-983F-20AC-50012011F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290" y="4924846"/>
            <a:ext cx="165735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1A2379-C9B1-5F89-FD88-3BDA666AC009}"/>
              </a:ext>
            </a:extLst>
          </p:cNvPr>
          <p:cNvSpPr txBox="1"/>
          <p:nvPr/>
        </p:nvSpPr>
        <p:spPr>
          <a:xfrm>
            <a:off x="694705" y="37373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Recalling the operations on Boolean matrices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106EF-5A04-C084-B1B8-1AB279EC8233}"/>
              </a:ext>
            </a:extLst>
          </p:cNvPr>
          <p:cNvSpPr txBox="1"/>
          <p:nvPr/>
        </p:nvSpPr>
        <p:spPr>
          <a:xfrm>
            <a:off x="610265" y="559692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symmetric relation is a relation R such that</a:t>
            </a:r>
            <a:endParaRPr lang="en-IN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45A21A-434A-F059-89BA-BC599ED7A4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867"/>
          <a:stretch/>
        </p:blipFill>
        <p:spPr>
          <a:xfrm>
            <a:off x="694705" y="6200339"/>
            <a:ext cx="1933575" cy="369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DEBFF5-FB63-0BF4-FC50-9D2BB0B85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75" y="6322345"/>
            <a:ext cx="98107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5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126F442-A956-75B1-4ABC-D6CD30226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/>
              <a:t>Subsets of the Cartesian Product</a:t>
            </a:r>
            <a:endParaRPr lang="en-US" altLang="en-US" sz="3600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BA3954F1-8A93-90AC-9F15-EB1EEB0B9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/>
              <a:t>Many of the results of operations on sets produce subsets of the Cartesian Product set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GB" altLang="en-US"/>
              <a:t>Relational database</a:t>
            </a: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Each column in a database table can be considered a set</a:t>
            </a: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Each row is an m-tuple of the elements from each column or set</a:t>
            </a: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No two rows should be alike</a:t>
            </a:r>
            <a:endParaRPr lang="en-US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A86EE-A6E0-3D00-219C-E77687EC0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27" y="168375"/>
            <a:ext cx="7972425" cy="2085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A9774-4087-A7DE-57BB-C6984B48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50" y="2450406"/>
            <a:ext cx="7877175" cy="1666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4FBA4C-D0B2-47FC-8A6F-561FA9D267B2}"/>
              </a:ext>
            </a:extLst>
          </p:cNvPr>
          <p:cNvSpPr txBox="1"/>
          <p:nvPr/>
        </p:nvSpPr>
        <p:spPr>
          <a:xfrm>
            <a:off x="0" y="1434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THEOREM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AE56E-CAE8-2CE1-0BFC-B7F77FFC87F4}"/>
              </a:ext>
            </a:extLst>
          </p:cNvPr>
          <p:cNvSpPr txBox="1"/>
          <p:nvPr/>
        </p:nvSpPr>
        <p:spPr>
          <a:xfrm>
            <a:off x="165100" y="2416393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THEOREM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FB9D-6B76-BAEF-A527-35EC078D04FE}"/>
              </a:ext>
            </a:extLst>
          </p:cNvPr>
          <p:cNvSpPr txBox="1"/>
          <p:nvPr/>
        </p:nvSpPr>
        <p:spPr>
          <a:xfrm>
            <a:off x="165100" y="4235658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THEOREM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9E5072-429B-C72D-33ED-DE447538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939" y="4235658"/>
            <a:ext cx="72390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61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71B7FC-FA7B-1279-3947-B044E8533626}"/>
              </a:ext>
            </a:extLst>
          </p:cNvPr>
          <p:cNvSpPr txBox="1"/>
          <p:nvPr/>
        </p:nvSpPr>
        <p:spPr>
          <a:xfrm>
            <a:off x="426720" y="602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THEOREM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3000E-18FA-61A2-8584-AC173309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15" y="602734"/>
            <a:ext cx="7181850" cy="1200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C0B82-CD4B-5EA6-8F49-66D4EDC44089}"/>
              </a:ext>
            </a:extLst>
          </p:cNvPr>
          <p:cNvSpPr txBox="1"/>
          <p:nvPr/>
        </p:nvSpPr>
        <p:spPr>
          <a:xfrm>
            <a:off x="426720" y="2512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THEOREM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52EF03-68D7-F942-CDF9-D054ADC18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15" y="2498090"/>
            <a:ext cx="72294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7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0377058-3243-993D-BEAA-C2593125DE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5963" y="1"/>
            <a:ext cx="8229600" cy="893763"/>
          </a:xfrm>
        </p:spPr>
        <p:txBody>
          <a:bodyPr/>
          <a:lstStyle/>
          <a:p>
            <a:pPr eaLnBrk="1" hangingPunct="1"/>
            <a:r>
              <a:rPr lang="en-GB" altLang="en-US"/>
              <a:t>Relations</a:t>
            </a:r>
            <a:endParaRPr lang="en-US" altLang="en-US" sz="400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FEA4B72-9A35-C258-B722-24086223B0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9040" y="817562"/>
            <a:ext cx="10342879" cy="5146677"/>
          </a:xfrm>
        </p:spPr>
        <p:txBody>
          <a:bodyPr/>
          <a:lstStyle/>
          <a:p>
            <a:pPr eaLnBrk="1" hangingPunct="1"/>
            <a:r>
              <a:rPr lang="en-GB" altLang="en-US" dirty="0"/>
              <a:t>A relation, R, is a subset of a Cartesian Product that uses a definition to state whether an m-tuple is a member of the subset or not</a:t>
            </a:r>
            <a:endParaRPr lang="en-US" altLang="en-US" dirty="0"/>
          </a:p>
          <a:p>
            <a:pPr eaLnBrk="1" hangingPunct="1"/>
            <a:r>
              <a:rPr lang="en-GB" altLang="en-US" dirty="0"/>
              <a:t>Terminology:  </a:t>
            </a:r>
            <a:r>
              <a:rPr lang="en-GB" altLang="en-US" b="1" i="1" dirty="0"/>
              <a:t>Relation R from A to B</a:t>
            </a:r>
            <a:endParaRPr lang="en-US" altLang="en-US" dirty="0"/>
          </a:p>
          <a:p>
            <a:pPr eaLnBrk="1" hangingPunct="1"/>
            <a:r>
              <a:rPr lang="en-GB" altLang="en-US" dirty="0"/>
              <a:t>R </a:t>
            </a:r>
            <a:r>
              <a:rPr lang="en-GB" altLang="en-US" dirty="0">
                <a:sym typeface="Symbol" panose="05050102010706020507" pitchFamily="18" charset="2"/>
              </a:rPr>
              <a:t></a:t>
            </a:r>
            <a:r>
              <a:rPr lang="en-GB" altLang="en-US" dirty="0"/>
              <a:t> A </a:t>
            </a:r>
            <a:r>
              <a:rPr lang="en-GB" altLang="en-US" dirty="0">
                <a:sym typeface="Symbol" panose="05050102010706020507" pitchFamily="18" charset="2"/>
              </a:rPr>
              <a:t></a:t>
            </a:r>
            <a:r>
              <a:rPr lang="en-GB" altLang="en-US" dirty="0"/>
              <a:t> B</a:t>
            </a:r>
            <a:endParaRPr lang="en-US" altLang="en-US" dirty="0"/>
          </a:p>
          <a:p>
            <a:pPr eaLnBrk="1" hangingPunct="1"/>
            <a:r>
              <a:rPr lang="en-GB" altLang="en-US" dirty="0"/>
              <a:t>Denoted “x R y” where x </a:t>
            </a:r>
            <a:r>
              <a:rPr lang="en-GB" altLang="en-US" dirty="0">
                <a:sym typeface="Symbol" panose="05050102010706020507" pitchFamily="18" charset="2"/>
              </a:rPr>
              <a:t></a:t>
            </a:r>
            <a:r>
              <a:rPr lang="en-GB" altLang="en-US" dirty="0"/>
              <a:t> A and y </a:t>
            </a:r>
            <a:r>
              <a:rPr lang="en-GB" altLang="en-US" dirty="0">
                <a:sym typeface="Symbol" panose="05050102010706020507" pitchFamily="18" charset="2"/>
              </a:rPr>
              <a:t></a:t>
            </a:r>
            <a:r>
              <a:rPr lang="en-GB" altLang="en-US" dirty="0"/>
              <a:t> B and x has a relation with y</a:t>
            </a:r>
            <a:endParaRPr lang="en-US" altLang="en-US" dirty="0"/>
          </a:p>
          <a:p>
            <a:pPr eaLnBrk="1" hangingPunct="1"/>
            <a:r>
              <a:rPr lang="en-GB" altLang="en-US" dirty="0"/>
              <a:t>If x does not have a relation with y, denoted</a:t>
            </a:r>
            <a:endParaRPr lang="en-US" altLang="en-US" dirty="0"/>
          </a:p>
        </p:txBody>
      </p:sp>
      <p:grpSp>
        <p:nvGrpSpPr>
          <p:cNvPr id="9220" name="Group 6">
            <a:extLst>
              <a:ext uri="{FF2B5EF4-FFF2-40B4-BE49-F238E27FC236}">
                <a16:creationId xmlns:a16="http://schemas.microsoft.com/office/drawing/2014/main" id="{8E74031D-E5C9-AA30-3CA6-2AFEDB3EE0EC}"/>
              </a:ext>
            </a:extLst>
          </p:cNvPr>
          <p:cNvGrpSpPr>
            <a:grpSpLocks/>
          </p:cNvGrpSpPr>
          <p:nvPr/>
        </p:nvGrpSpPr>
        <p:grpSpPr bwMode="auto">
          <a:xfrm>
            <a:off x="3268979" y="3968115"/>
            <a:ext cx="3111500" cy="579438"/>
            <a:chOff x="1864" y="3466"/>
            <a:chExt cx="1960" cy="365"/>
          </a:xfrm>
        </p:grpSpPr>
        <p:sp>
          <p:nvSpPr>
            <p:cNvPr id="9221" name="Line 4">
              <a:extLst>
                <a:ext uri="{FF2B5EF4-FFF2-40B4-BE49-F238E27FC236}">
                  <a16:creationId xmlns:a16="http://schemas.microsoft.com/office/drawing/2014/main" id="{45C9C303-C473-293B-A3DB-E11915844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3" y="3515"/>
              <a:ext cx="97" cy="2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22" name="Text Box 5">
              <a:extLst>
                <a:ext uri="{FF2B5EF4-FFF2-40B4-BE49-F238E27FC236}">
                  <a16:creationId xmlns:a16="http://schemas.microsoft.com/office/drawing/2014/main" id="{65CC1A8F-B820-3B76-E1F8-FFA9945272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" y="3466"/>
              <a:ext cx="196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altLang="en-US" dirty="0"/>
                <a:t>x R y</a:t>
              </a:r>
              <a:endParaRPr lang="en-US" altLang="en-US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2AC1F99-E3CC-C751-B088-10361F56AC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Relation Example</a:t>
            </a:r>
            <a:endParaRPr lang="en-GB" altLang="en-US" sz="4000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4FBD134-4E70-3ECC-BF94-84E82F85A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A is the set of all students and B is the set of all courses</a:t>
            </a:r>
            <a:endParaRPr lang="en-US" altLang="en-US" dirty="0"/>
          </a:p>
          <a:p>
            <a:pPr eaLnBrk="1" hangingPunct="1"/>
            <a:r>
              <a:rPr lang="en-GB" altLang="en-US" dirty="0"/>
              <a:t>A relation R may be defined as the course is required</a:t>
            </a:r>
            <a:endParaRPr lang="en-US" altLang="en-US" dirty="0"/>
          </a:p>
        </p:txBody>
      </p:sp>
      <p:grpSp>
        <p:nvGrpSpPr>
          <p:cNvPr id="10244" name="Group 7">
            <a:extLst>
              <a:ext uri="{FF2B5EF4-FFF2-40B4-BE49-F238E27FC236}">
                <a16:creationId xmlns:a16="http://schemas.microsoft.com/office/drawing/2014/main" id="{87A8B1BC-2B9A-B545-1B64-187E3C9D2BFA}"/>
              </a:ext>
            </a:extLst>
          </p:cNvPr>
          <p:cNvGrpSpPr>
            <a:grpSpLocks/>
          </p:cNvGrpSpPr>
          <p:nvPr/>
        </p:nvGrpSpPr>
        <p:grpSpPr bwMode="auto">
          <a:xfrm>
            <a:off x="680720" y="4089083"/>
            <a:ext cx="8314373" cy="1268412"/>
            <a:chOff x="1114" y="2595"/>
            <a:chExt cx="3605" cy="799"/>
          </a:xfrm>
        </p:grpSpPr>
        <p:sp>
          <p:nvSpPr>
            <p:cNvPr id="10245" name="Text Box 4">
              <a:extLst>
                <a:ext uri="{FF2B5EF4-FFF2-40B4-BE49-F238E27FC236}">
                  <a16:creationId xmlns:a16="http://schemas.microsoft.com/office/drawing/2014/main" id="{E71524E2-7549-969E-B607-14E98CC0C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1" y="2595"/>
              <a:ext cx="34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altLang="en-US" sz="1800" dirty="0"/>
                <a:t>NAVUDURI VASISTA </a:t>
              </a:r>
              <a:r>
                <a:rPr lang="en-GB" altLang="en-US" dirty="0"/>
                <a:t>R </a:t>
              </a:r>
              <a:r>
                <a:rPr lang="en-GB" altLang="en-US" dirty="0" err="1"/>
                <a:t>SYBTech_Comp_A</a:t>
              </a:r>
              <a:endParaRPr lang="en-US" altLang="en-US" dirty="0"/>
            </a:p>
          </p:txBody>
        </p:sp>
        <p:sp>
          <p:nvSpPr>
            <p:cNvPr id="10246" name="Text Box 5">
              <a:extLst>
                <a:ext uri="{FF2B5EF4-FFF2-40B4-BE49-F238E27FC236}">
                  <a16:creationId xmlns:a16="http://schemas.microsoft.com/office/drawing/2014/main" id="{CBA03985-C5FC-6D5B-8DEE-F3CEEB468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4" y="3029"/>
              <a:ext cx="360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altLang="en-US" sz="2400" dirty="0"/>
                <a:t>Newton</a:t>
              </a:r>
              <a:r>
                <a:rPr lang="en-GB" altLang="en-US" dirty="0"/>
                <a:t> R </a:t>
              </a:r>
              <a:r>
                <a:rPr lang="en-GB" altLang="en-US" dirty="0" err="1"/>
                <a:t>SYBTech_Comp_A</a:t>
              </a:r>
              <a:endParaRPr lang="en-US" altLang="en-US" dirty="0"/>
            </a:p>
          </p:txBody>
        </p:sp>
        <p:sp>
          <p:nvSpPr>
            <p:cNvPr id="10247" name="Line 6">
              <a:extLst>
                <a:ext uri="{FF2B5EF4-FFF2-40B4-BE49-F238E27FC236}">
                  <a16:creationId xmlns:a16="http://schemas.microsoft.com/office/drawing/2014/main" id="{ACFA8E1C-D7FD-D9F3-11AB-9D0C76205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9" y="3029"/>
              <a:ext cx="209" cy="3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4953</TotalTime>
  <Words>3555</Words>
  <Application>Microsoft Office PowerPoint</Application>
  <PresentationFormat>Widescreen</PresentationFormat>
  <Paragraphs>274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 Discrete Mathematics </vt:lpstr>
      <vt:lpstr>Cartesian Product or Product Set</vt:lpstr>
      <vt:lpstr>Cartesian Product Example</vt:lpstr>
      <vt:lpstr>Using Matrices to Denote Cartesian Product</vt:lpstr>
      <vt:lpstr>Theorem : Cardinality of Cartesian Product</vt:lpstr>
      <vt:lpstr>PowerPoint Presentation</vt:lpstr>
      <vt:lpstr>Subsets of the Cartesian Product</vt:lpstr>
      <vt:lpstr>Relations</vt:lpstr>
      <vt:lpstr>Relation Example</vt:lpstr>
      <vt:lpstr>Relations Across Same Set</vt:lpstr>
      <vt:lpstr>PowerPoint Presentation</vt:lpstr>
      <vt:lpstr>PowerPoint Presentation</vt:lpstr>
      <vt:lpstr>PowerPoint Presentation</vt:lpstr>
      <vt:lpstr>PowerPoint Presentation</vt:lpstr>
      <vt:lpstr> A={1,2,3,4,5} R = A xA ={ (1,2),(1,3),(1,4).(1,5),   Relation on a Single Set Example skip</vt:lpstr>
      <vt:lpstr>Example: Features of Digital Cameras  skip </vt:lpstr>
      <vt:lpstr>Digital Camera Example (continued)</vt:lpstr>
      <vt:lpstr>Theorems of Relations</vt:lpstr>
      <vt:lpstr>PowerPoint Presentation</vt:lpstr>
      <vt:lpstr>PowerPoint Presentation</vt:lpstr>
      <vt:lpstr>PowerPoint Presentation</vt:lpstr>
      <vt:lpstr>PowerPoint Presentation</vt:lpstr>
      <vt:lpstr>Matrix of a Relation</vt:lpstr>
      <vt:lpstr>Example of Using a Matrix to Denote a Relation</vt:lpstr>
      <vt:lpstr>Digraph of a Relation</vt:lpstr>
      <vt:lpstr>Representing a 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102</cp:revision>
  <dcterms:created xsi:type="dcterms:W3CDTF">2024-07-31T11:15:06Z</dcterms:created>
  <dcterms:modified xsi:type="dcterms:W3CDTF">2024-08-26T10:15:08Z</dcterms:modified>
</cp:coreProperties>
</file>